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9.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4"/>
  </p:sldMasterIdLst>
  <p:notesMasterIdLst>
    <p:notesMasterId r:id="rId25"/>
  </p:notesMasterIdLst>
  <p:handoutMasterIdLst>
    <p:handoutMasterId r:id="rId26"/>
  </p:handoutMasterIdLst>
  <p:sldIdLst>
    <p:sldId id="366" r:id="rId5"/>
    <p:sldId id="365" r:id="rId6"/>
    <p:sldId id="367" r:id="rId7"/>
    <p:sldId id="368" r:id="rId8"/>
    <p:sldId id="370" r:id="rId9"/>
    <p:sldId id="391" r:id="rId10"/>
    <p:sldId id="390" r:id="rId11"/>
    <p:sldId id="392" r:id="rId12"/>
    <p:sldId id="393" r:id="rId13"/>
    <p:sldId id="394" r:id="rId14"/>
    <p:sldId id="371" r:id="rId15"/>
    <p:sldId id="369" r:id="rId16"/>
    <p:sldId id="373" r:id="rId17"/>
    <p:sldId id="380" r:id="rId18"/>
    <p:sldId id="381" r:id="rId19"/>
    <p:sldId id="387" r:id="rId20"/>
    <p:sldId id="388" r:id="rId21"/>
    <p:sldId id="389" r:id="rId22"/>
    <p:sldId id="375" r:id="rId23"/>
    <p:sldId id="3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76" d="100"/>
          <a:sy n="76" d="100"/>
        </p:scale>
        <p:origin x="29" y="4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 Srivastava" userId="3af18a61d5801835" providerId="LiveId" clId="{CF57018C-EAA5-43F7-A69C-215CD2BCE921}"/>
    <pc:docChg chg="modSld">
      <pc:chgData name="Ayush Srivastava" userId="3af18a61d5801835" providerId="LiveId" clId="{CF57018C-EAA5-43F7-A69C-215CD2BCE921}" dt="2023-12-06T04:32:54.576" v="0" actId="20577"/>
      <pc:docMkLst>
        <pc:docMk/>
      </pc:docMkLst>
      <pc:sldChg chg="modSp mod">
        <pc:chgData name="Ayush Srivastava" userId="3af18a61d5801835" providerId="LiveId" clId="{CF57018C-EAA5-43F7-A69C-215CD2BCE921}" dt="2023-12-06T04:32:54.576" v="0" actId="20577"/>
        <pc:sldMkLst>
          <pc:docMk/>
          <pc:sldMk cId="977296228" sldId="395"/>
        </pc:sldMkLst>
        <pc:spChg chg="mod">
          <ac:chgData name="Ayush Srivastava" userId="3af18a61d5801835" providerId="LiveId" clId="{CF57018C-EAA5-43F7-A69C-215CD2BCE921}" dt="2023-12-06T04:32:54.576" v="0" actId="20577"/>
          <ac:spMkLst>
            <pc:docMk/>
            <pc:sldMk cId="977296228" sldId="395"/>
            <ac:spMk id="3" creationId="{4F5AB0C2-CDE1-91EF-89F4-4BF1169C299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2B4078-A6CE-4F29-8F29-65BAA04F9E7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155778B-248E-4CF9-AAAD-8EFF72F4FFD3}">
      <dgm:prSet/>
      <dgm:spPr/>
      <dgm:t>
        <a:bodyPr/>
        <a:lstStyle/>
        <a:p>
          <a:r>
            <a:rPr lang="en-US"/>
            <a:t>Does it follow NID</a:t>
          </a:r>
        </a:p>
      </dgm:t>
    </dgm:pt>
    <dgm:pt modelId="{A6B4CCE9-3C6E-4102-BFC4-6A8B64374012}" type="parTrans" cxnId="{7B4FC981-48C7-4DC6-867D-E9BC5B076AB7}">
      <dgm:prSet/>
      <dgm:spPr/>
      <dgm:t>
        <a:bodyPr/>
        <a:lstStyle/>
        <a:p>
          <a:endParaRPr lang="en-US"/>
        </a:p>
      </dgm:t>
    </dgm:pt>
    <dgm:pt modelId="{F344071A-C456-4D3D-A27A-46B507756ABD}" type="sibTrans" cxnId="{7B4FC981-48C7-4DC6-867D-E9BC5B076AB7}">
      <dgm:prSet/>
      <dgm:spPr/>
      <dgm:t>
        <a:bodyPr/>
        <a:lstStyle/>
        <a:p>
          <a:endParaRPr lang="en-US"/>
        </a:p>
      </dgm:t>
    </dgm:pt>
    <dgm:pt modelId="{0138C8CC-A0C4-4E73-9AA5-C554EDD5C615}">
      <dgm:prSet/>
      <dgm:spPr/>
      <dgm:t>
        <a:bodyPr/>
        <a:lstStyle/>
        <a:p>
          <a:r>
            <a:rPr lang="en-US" dirty="0"/>
            <a:t>Normally Distributed:</a:t>
          </a:r>
        </a:p>
      </dgm:t>
    </dgm:pt>
    <dgm:pt modelId="{E46C5E8B-786E-4683-8CA5-1B6A3F54647D}" type="parTrans" cxnId="{3B7ED3C8-9CD0-471C-A677-71CC099B1961}">
      <dgm:prSet/>
      <dgm:spPr/>
      <dgm:t>
        <a:bodyPr/>
        <a:lstStyle/>
        <a:p>
          <a:endParaRPr lang="en-US"/>
        </a:p>
      </dgm:t>
    </dgm:pt>
    <dgm:pt modelId="{E6DA91CA-6D68-413F-BCE7-AE7F56773E14}" type="sibTrans" cxnId="{3B7ED3C8-9CD0-471C-A677-71CC099B1961}">
      <dgm:prSet/>
      <dgm:spPr/>
      <dgm:t>
        <a:bodyPr/>
        <a:lstStyle/>
        <a:p>
          <a:endParaRPr lang="en-US"/>
        </a:p>
      </dgm:t>
    </dgm:pt>
    <dgm:pt modelId="{C066B0F7-1A24-4F9C-B78C-DC428F4F8553}">
      <dgm:prSet/>
      <dgm:spPr/>
      <dgm:t>
        <a:bodyPr/>
        <a:lstStyle/>
        <a:p>
          <a:r>
            <a:rPr lang="en-US" dirty="0"/>
            <a:t>Fat Pencil Test Passed</a:t>
          </a:r>
        </a:p>
      </dgm:t>
    </dgm:pt>
    <dgm:pt modelId="{3F65A5E4-B06A-4A30-80C1-2A39F244F9B6}" type="parTrans" cxnId="{435F69DB-3E78-44AE-82AC-1A9C995CDF0C}">
      <dgm:prSet/>
      <dgm:spPr/>
      <dgm:t>
        <a:bodyPr/>
        <a:lstStyle/>
        <a:p>
          <a:endParaRPr lang="en-US"/>
        </a:p>
      </dgm:t>
    </dgm:pt>
    <dgm:pt modelId="{861DEC61-26C5-46E1-A0EB-BE2D696086E9}" type="sibTrans" cxnId="{435F69DB-3E78-44AE-82AC-1A9C995CDF0C}">
      <dgm:prSet/>
      <dgm:spPr/>
      <dgm:t>
        <a:bodyPr/>
        <a:lstStyle/>
        <a:p>
          <a:endParaRPr lang="en-US"/>
        </a:p>
      </dgm:t>
    </dgm:pt>
    <dgm:pt modelId="{F0EF2056-09EE-43A5-A49E-4731C7C18603}">
      <dgm:prSet/>
      <dgm:spPr/>
      <dgm:t>
        <a:bodyPr/>
        <a:lstStyle/>
        <a:p>
          <a:r>
            <a:rPr lang="en-US" dirty="0"/>
            <a:t>Histogram is skewed to the right</a:t>
          </a:r>
        </a:p>
      </dgm:t>
    </dgm:pt>
    <dgm:pt modelId="{AF249546-6AB6-49FD-BDCE-DF09B2621F97}" type="parTrans" cxnId="{B9886A52-917A-4C5B-87D3-C4D8DD2056C6}">
      <dgm:prSet/>
      <dgm:spPr/>
      <dgm:t>
        <a:bodyPr/>
        <a:lstStyle/>
        <a:p>
          <a:endParaRPr lang="en-US"/>
        </a:p>
      </dgm:t>
    </dgm:pt>
    <dgm:pt modelId="{F3A1E81F-FD64-4D44-8E55-13FAFFF5E6EA}" type="sibTrans" cxnId="{B9886A52-917A-4C5B-87D3-C4D8DD2056C6}">
      <dgm:prSet/>
      <dgm:spPr/>
      <dgm:t>
        <a:bodyPr/>
        <a:lstStyle/>
        <a:p>
          <a:endParaRPr lang="en-US"/>
        </a:p>
      </dgm:t>
    </dgm:pt>
    <dgm:pt modelId="{D444A050-D060-4D05-A57C-72C2FB4BFF75}">
      <dgm:prSet/>
      <dgm:spPr/>
      <dgm:t>
        <a:bodyPr/>
        <a:lstStyle/>
        <a:p>
          <a:r>
            <a:rPr lang="en-US" dirty="0"/>
            <a:t>Equal Variance:</a:t>
          </a:r>
        </a:p>
      </dgm:t>
    </dgm:pt>
    <dgm:pt modelId="{A244979E-5D82-431A-82C0-0E2EC5C8D37A}" type="parTrans" cxnId="{58A4D9AF-450D-4BF8-A79D-2E0C3B5540E2}">
      <dgm:prSet/>
      <dgm:spPr/>
      <dgm:t>
        <a:bodyPr/>
        <a:lstStyle/>
        <a:p>
          <a:endParaRPr lang="en-US"/>
        </a:p>
      </dgm:t>
    </dgm:pt>
    <dgm:pt modelId="{0AC7C24B-279E-49E2-A70D-C8916AB09BD0}" type="sibTrans" cxnId="{58A4D9AF-450D-4BF8-A79D-2E0C3B5540E2}">
      <dgm:prSet/>
      <dgm:spPr/>
      <dgm:t>
        <a:bodyPr/>
        <a:lstStyle/>
        <a:p>
          <a:endParaRPr lang="en-US"/>
        </a:p>
      </dgm:t>
    </dgm:pt>
    <dgm:pt modelId="{2E2C41ED-E72C-412B-A63A-5EDD685766A6}">
      <dgm:prSet/>
      <dgm:spPr/>
      <dgm:t>
        <a:bodyPr/>
        <a:lstStyle/>
        <a:p>
          <a:r>
            <a:rPr lang="en-US" dirty="0"/>
            <a:t>Pattern, violated equal variance assumption</a:t>
          </a:r>
        </a:p>
      </dgm:t>
    </dgm:pt>
    <dgm:pt modelId="{F3BC9BC2-FAF0-44C8-871A-D0B508DC29C8}" type="parTrans" cxnId="{269FD78F-5815-48CA-8F10-9754EC01C1DA}">
      <dgm:prSet/>
      <dgm:spPr/>
      <dgm:t>
        <a:bodyPr/>
        <a:lstStyle/>
        <a:p>
          <a:endParaRPr lang="en-US"/>
        </a:p>
      </dgm:t>
    </dgm:pt>
    <dgm:pt modelId="{21C9601D-532F-48F8-AEB0-CFC803CBE11A}" type="sibTrans" cxnId="{269FD78F-5815-48CA-8F10-9754EC01C1DA}">
      <dgm:prSet/>
      <dgm:spPr/>
      <dgm:t>
        <a:bodyPr/>
        <a:lstStyle/>
        <a:p>
          <a:endParaRPr lang="en-US"/>
        </a:p>
      </dgm:t>
    </dgm:pt>
    <dgm:pt modelId="{D2C46A70-0029-409B-9785-4379BEF2C5D8}">
      <dgm:prSet/>
      <dgm:spPr/>
      <dgm:t>
        <a:bodyPr/>
        <a:lstStyle/>
        <a:p>
          <a:r>
            <a:rPr lang="en-US" dirty="0"/>
            <a:t>Independence:</a:t>
          </a:r>
        </a:p>
      </dgm:t>
    </dgm:pt>
    <dgm:pt modelId="{FB4B2141-23A4-4FF3-AD51-ABCB3B793CC9}" type="parTrans" cxnId="{D389F7CF-9C1D-4FE0-B146-21B5882F4729}">
      <dgm:prSet/>
      <dgm:spPr/>
      <dgm:t>
        <a:bodyPr/>
        <a:lstStyle/>
        <a:p>
          <a:endParaRPr lang="en-US"/>
        </a:p>
      </dgm:t>
    </dgm:pt>
    <dgm:pt modelId="{4FFBA026-26D6-4B3A-ACC3-FE42B2E5B117}" type="sibTrans" cxnId="{D389F7CF-9C1D-4FE0-B146-21B5882F4729}">
      <dgm:prSet/>
      <dgm:spPr/>
      <dgm:t>
        <a:bodyPr/>
        <a:lstStyle/>
        <a:p>
          <a:endParaRPr lang="en-US"/>
        </a:p>
      </dgm:t>
    </dgm:pt>
    <dgm:pt modelId="{95359EE7-75A2-40F2-A075-7B46E7695795}">
      <dgm:prSet/>
      <dgm:spPr/>
      <dgm:t>
        <a:bodyPr/>
        <a:lstStyle/>
        <a:p>
          <a:r>
            <a:rPr lang="en-US"/>
            <a:t>No patterns, looks independent</a:t>
          </a:r>
        </a:p>
      </dgm:t>
    </dgm:pt>
    <dgm:pt modelId="{0ED3CDC9-6340-4E0E-B7E7-6A9FF7F50DD8}" type="parTrans" cxnId="{2E4E5A16-C05F-41B5-A105-A85D8CCF571E}">
      <dgm:prSet/>
      <dgm:spPr/>
      <dgm:t>
        <a:bodyPr/>
        <a:lstStyle/>
        <a:p>
          <a:endParaRPr lang="en-US"/>
        </a:p>
      </dgm:t>
    </dgm:pt>
    <dgm:pt modelId="{58974508-DE4C-45C1-94AB-ECAE611D1C00}" type="sibTrans" cxnId="{2E4E5A16-C05F-41B5-A105-A85D8CCF571E}">
      <dgm:prSet/>
      <dgm:spPr/>
      <dgm:t>
        <a:bodyPr/>
        <a:lstStyle/>
        <a:p>
          <a:endParaRPr lang="en-US"/>
        </a:p>
      </dgm:t>
    </dgm:pt>
    <dgm:pt modelId="{29375B61-170C-4D24-BD91-9B6D9FD36C4A}" type="pres">
      <dgm:prSet presAssocID="{222B4078-A6CE-4F29-8F29-65BAA04F9E7D}" presName="linear" presStyleCnt="0">
        <dgm:presLayoutVars>
          <dgm:dir/>
          <dgm:animLvl val="lvl"/>
          <dgm:resizeHandles val="exact"/>
        </dgm:presLayoutVars>
      </dgm:prSet>
      <dgm:spPr/>
    </dgm:pt>
    <dgm:pt modelId="{21A1D4B9-8581-4899-834A-5941500FDDB0}" type="pres">
      <dgm:prSet presAssocID="{9155778B-248E-4CF9-AAAD-8EFF72F4FFD3}" presName="parentLin" presStyleCnt="0"/>
      <dgm:spPr/>
    </dgm:pt>
    <dgm:pt modelId="{615066FD-1D70-4930-BF32-525B55F47F75}" type="pres">
      <dgm:prSet presAssocID="{9155778B-248E-4CF9-AAAD-8EFF72F4FFD3}" presName="parentLeftMargin" presStyleLbl="node1" presStyleIdx="0" presStyleCnt="1"/>
      <dgm:spPr/>
    </dgm:pt>
    <dgm:pt modelId="{4DA17FAE-1BED-4D04-A9AB-F1DB1D92965E}" type="pres">
      <dgm:prSet presAssocID="{9155778B-248E-4CF9-AAAD-8EFF72F4FFD3}" presName="parentText" presStyleLbl="node1" presStyleIdx="0" presStyleCnt="1">
        <dgm:presLayoutVars>
          <dgm:chMax val="0"/>
          <dgm:bulletEnabled val="1"/>
        </dgm:presLayoutVars>
      </dgm:prSet>
      <dgm:spPr/>
    </dgm:pt>
    <dgm:pt modelId="{0844A2F9-DBF3-49BC-955E-405DA01A6776}" type="pres">
      <dgm:prSet presAssocID="{9155778B-248E-4CF9-AAAD-8EFF72F4FFD3}" presName="negativeSpace" presStyleCnt="0"/>
      <dgm:spPr/>
    </dgm:pt>
    <dgm:pt modelId="{6EE5B092-255D-491E-B836-9A72AC21960F}" type="pres">
      <dgm:prSet presAssocID="{9155778B-248E-4CF9-AAAD-8EFF72F4FFD3}" presName="childText" presStyleLbl="conFgAcc1" presStyleIdx="0" presStyleCnt="1">
        <dgm:presLayoutVars>
          <dgm:bulletEnabled val="1"/>
        </dgm:presLayoutVars>
      </dgm:prSet>
      <dgm:spPr/>
    </dgm:pt>
  </dgm:ptLst>
  <dgm:cxnLst>
    <dgm:cxn modelId="{9059F802-C145-4D21-BEED-17544E648897}" type="presOf" srcId="{9155778B-248E-4CF9-AAAD-8EFF72F4FFD3}" destId="{4DA17FAE-1BED-4D04-A9AB-F1DB1D92965E}" srcOrd="1" destOrd="0" presId="urn:microsoft.com/office/officeart/2005/8/layout/list1"/>
    <dgm:cxn modelId="{2E4E5A16-C05F-41B5-A105-A85D8CCF571E}" srcId="{D2C46A70-0029-409B-9785-4379BEF2C5D8}" destId="{95359EE7-75A2-40F2-A075-7B46E7695795}" srcOrd="0" destOrd="0" parTransId="{0ED3CDC9-6340-4E0E-B7E7-6A9FF7F50DD8}" sibTransId="{58974508-DE4C-45C1-94AB-ECAE611D1C00}"/>
    <dgm:cxn modelId="{4CD8051B-ED01-45F9-8CDC-2C436A6F7E73}" type="presOf" srcId="{9155778B-248E-4CF9-AAAD-8EFF72F4FFD3}" destId="{615066FD-1D70-4930-BF32-525B55F47F75}" srcOrd="0" destOrd="0" presId="urn:microsoft.com/office/officeart/2005/8/layout/list1"/>
    <dgm:cxn modelId="{49F10B1F-EA16-4C94-8255-A3C9D4F05D63}" type="presOf" srcId="{2E2C41ED-E72C-412B-A63A-5EDD685766A6}" destId="{6EE5B092-255D-491E-B836-9A72AC21960F}" srcOrd="0" destOrd="4" presId="urn:microsoft.com/office/officeart/2005/8/layout/list1"/>
    <dgm:cxn modelId="{F5586C20-5ED1-4401-A75C-270BE74EAE94}" type="presOf" srcId="{D2C46A70-0029-409B-9785-4379BEF2C5D8}" destId="{6EE5B092-255D-491E-B836-9A72AC21960F}" srcOrd="0" destOrd="5" presId="urn:microsoft.com/office/officeart/2005/8/layout/list1"/>
    <dgm:cxn modelId="{FDC79C31-DFC7-45FD-B519-86D2BBA5B939}" type="presOf" srcId="{0138C8CC-A0C4-4E73-9AA5-C554EDD5C615}" destId="{6EE5B092-255D-491E-B836-9A72AC21960F}" srcOrd="0" destOrd="0" presId="urn:microsoft.com/office/officeart/2005/8/layout/list1"/>
    <dgm:cxn modelId="{B9886A52-917A-4C5B-87D3-C4D8DD2056C6}" srcId="{0138C8CC-A0C4-4E73-9AA5-C554EDD5C615}" destId="{F0EF2056-09EE-43A5-A49E-4731C7C18603}" srcOrd="1" destOrd="0" parTransId="{AF249546-6AB6-49FD-BDCE-DF09B2621F97}" sibTransId="{F3A1E81F-FD64-4D44-8E55-13FAFFF5E6EA}"/>
    <dgm:cxn modelId="{7B4FC981-48C7-4DC6-867D-E9BC5B076AB7}" srcId="{222B4078-A6CE-4F29-8F29-65BAA04F9E7D}" destId="{9155778B-248E-4CF9-AAAD-8EFF72F4FFD3}" srcOrd="0" destOrd="0" parTransId="{A6B4CCE9-3C6E-4102-BFC4-6A8B64374012}" sibTransId="{F344071A-C456-4D3D-A27A-46B507756ABD}"/>
    <dgm:cxn modelId="{84D07386-7A7D-4400-8D94-440AC39144CD}" type="presOf" srcId="{95359EE7-75A2-40F2-A075-7B46E7695795}" destId="{6EE5B092-255D-491E-B836-9A72AC21960F}" srcOrd="0" destOrd="6" presId="urn:microsoft.com/office/officeart/2005/8/layout/list1"/>
    <dgm:cxn modelId="{269FD78F-5815-48CA-8F10-9754EC01C1DA}" srcId="{D444A050-D060-4D05-A57C-72C2FB4BFF75}" destId="{2E2C41ED-E72C-412B-A63A-5EDD685766A6}" srcOrd="0" destOrd="0" parTransId="{F3BC9BC2-FAF0-44C8-871A-D0B508DC29C8}" sibTransId="{21C9601D-532F-48F8-AEB0-CFC803CBE11A}"/>
    <dgm:cxn modelId="{6778A491-5128-4DE9-A0AC-FD0D07F5A5E5}" type="presOf" srcId="{F0EF2056-09EE-43A5-A49E-4731C7C18603}" destId="{6EE5B092-255D-491E-B836-9A72AC21960F}" srcOrd="0" destOrd="2" presId="urn:microsoft.com/office/officeart/2005/8/layout/list1"/>
    <dgm:cxn modelId="{58A4D9AF-450D-4BF8-A79D-2E0C3B5540E2}" srcId="{9155778B-248E-4CF9-AAAD-8EFF72F4FFD3}" destId="{D444A050-D060-4D05-A57C-72C2FB4BFF75}" srcOrd="1" destOrd="0" parTransId="{A244979E-5D82-431A-82C0-0E2EC5C8D37A}" sibTransId="{0AC7C24B-279E-49E2-A70D-C8916AB09BD0}"/>
    <dgm:cxn modelId="{CFCCFDBD-0D7E-4A64-A063-956E732D0149}" type="presOf" srcId="{D444A050-D060-4D05-A57C-72C2FB4BFF75}" destId="{6EE5B092-255D-491E-B836-9A72AC21960F}" srcOrd="0" destOrd="3" presId="urn:microsoft.com/office/officeart/2005/8/layout/list1"/>
    <dgm:cxn modelId="{E2B72FC6-3409-4C43-9E50-8316BD4C21C3}" type="presOf" srcId="{222B4078-A6CE-4F29-8F29-65BAA04F9E7D}" destId="{29375B61-170C-4D24-BD91-9B6D9FD36C4A}" srcOrd="0" destOrd="0" presId="urn:microsoft.com/office/officeart/2005/8/layout/list1"/>
    <dgm:cxn modelId="{76E1C9C6-D471-4CDF-8DF3-FFCA7C4B6F7A}" type="presOf" srcId="{C066B0F7-1A24-4F9C-B78C-DC428F4F8553}" destId="{6EE5B092-255D-491E-B836-9A72AC21960F}" srcOrd="0" destOrd="1" presId="urn:microsoft.com/office/officeart/2005/8/layout/list1"/>
    <dgm:cxn modelId="{3B7ED3C8-9CD0-471C-A677-71CC099B1961}" srcId="{9155778B-248E-4CF9-AAAD-8EFF72F4FFD3}" destId="{0138C8CC-A0C4-4E73-9AA5-C554EDD5C615}" srcOrd="0" destOrd="0" parTransId="{E46C5E8B-786E-4683-8CA5-1B6A3F54647D}" sibTransId="{E6DA91CA-6D68-413F-BCE7-AE7F56773E14}"/>
    <dgm:cxn modelId="{D389F7CF-9C1D-4FE0-B146-21B5882F4729}" srcId="{9155778B-248E-4CF9-AAAD-8EFF72F4FFD3}" destId="{D2C46A70-0029-409B-9785-4379BEF2C5D8}" srcOrd="2" destOrd="0" parTransId="{FB4B2141-23A4-4FF3-AD51-ABCB3B793CC9}" sibTransId="{4FFBA026-26D6-4B3A-ACC3-FE42B2E5B117}"/>
    <dgm:cxn modelId="{435F69DB-3E78-44AE-82AC-1A9C995CDF0C}" srcId="{0138C8CC-A0C4-4E73-9AA5-C554EDD5C615}" destId="{C066B0F7-1A24-4F9C-B78C-DC428F4F8553}" srcOrd="0" destOrd="0" parTransId="{3F65A5E4-B06A-4A30-80C1-2A39F244F9B6}" sibTransId="{861DEC61-26C5-46E1-A0EB-BE2D696086E9}"/>
    <dgm:cxn modelId="{37CADB74-299B-44BF-A564-23C51DDC2B2E}" type="presParOf" srcId="{29375B61-170C-4D24-BD91-9B6D9FD36C4A}" destId="{21A1D4B9-8581-4899-834A-5941500FDDB0}" srcOrd="0" destOrd="0" presId="urn:microsoft.com/office/officeart/2005/8/layout/list1"/>
    <dgm:cxn modelId="{5454241F-4038-435D-8284-6FA52A737CC7}" type="presParOf" srcId="{21A1D4B9-8581-4899-834A-5941500FDDB0}" destId="{615066FD-1D70-4930-BF32-525B55F47F75}" srcOrd="0" destOrd="0" presId="urn:microsoft.com/office/officeart/2005/8/layout/list1"/>
    <dgm:cxn modelId="{FACDCC73-F231-47F4-9C97-DFEFC7921CE6}" type="presParOf" srcId="{21A1D4B9-8581-4899-834A-5941500FDDB0}" destId="{4DA17FAE-1BED-4D04-A9AB-F1DB1D92965E}" srcOrd="1" destOrd="0" presId="urn:microsoft.com/office/officeart/2005/8/layout/list1"/>
    <dgm:cxn modelId="{7B66136A-FA1A-4AE4-A3AC-DA2E69F4FB79}" type="presParOf" srcId="{29375B61-170C-4D24-BD91-9B6D9FD36C4A}" destId="{0844A2F9-DBF3-49BC-955E-405DA01A6776}" srcOrd="1" destOrd="0" presId="urn:microsoft.com/office/officeart/2005/8/layout/list1"/>
    <dgm:cxn modelId="{4B64CE84-FE94-4DA3-9DA6-E11040A6C29D}" type="presParOf" srcId="{29375B61-170C-4D24-BD91-9B6D9FD36C4A}" destId="{6EE5B092-255D-491E-B836-9A72AC21960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2B4078-A6CE-4F29-8F29-65BAA04F9E7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155778B-248E-4CF9-AAAD-8EFF72F4FFD3}">
      <dgm:prSet/>
      <dgm:spPr/>
      <dgm:t>
        <a:bodyPr/>
        <a:lstStyle/>
        <a:p>
          <a:r>
            <a:rPr lang="en-US"/>
            <a:t>Does it follow NID</a:t>
          </a:r>
        </a:p>
      </dgm:t>
    </dgm:pt>
    <dgm:pt modelId="{A6B4CCE9-3C6E-4102-BFC4-6A8B64374012}" type="parTrans" cxnId="{7B4FC981-48C7-4DC6-867D-E9BC5B076AB7}">
      <dgm:prSet/>
      <dgm:spPr/>
      <dgm:t>
        <a:bodyPr/>
        <a:lstStyle/>
        <a:p>
          <a:endParaRPr lang="en-US"/>
        </a:p>
      </dgm:t>
    </dgm:pt>
    <dgm:pt modelId="{F344071A-C456-4D3D-A27A-46B507756ABD}" type="sibTrans" cxnId="{7B4FC981-48C7-4DC6-867D-E9BC5B076AB7}">
      <dgm:prSet/>
      <dgm:spPr/>
      <dgm:t>
        <a:bodyPr/>
        <a:lstStyle/>
        <a:p>
          <a:endParaRPr lang="en-US"/>
        </a:p>
      </dgm:t>
    </dgm:pt>
    <dgm:pt modelId="{0138C8CC-A0C4-4E73-9AA5-C554EDD5C615}">
      <dgm:prSet/>
      <dgm:spPr/>
      <dgm:t>
        <a:bodyPr/>
        <a:lstStyle/>
        <a:p>
          <a:r>
            <a:rPr lang="en-US"/>
            <a:t>Normally Distributed:</a:t>
          </a:r>
        </a:p>
      </dgm:t>
    </dgm:pt>
    <dgm:pt modelId="{E46C5E8B-786E-4683-8CA5-1B6A3F54647D}" type="parTrans" cxnId="{3B7ED3C8-9CD0-471C-A677-71CC099B1961}">
      <dgm:prSet/>
      <dgm:spPr/>
      <dgm:t>
        <a:bodyPr/>
        <a:lstStyle/>
        <a:p>
          <a:endParaRPr lang="en-US"/>
        </a:p>
      </dgm:t>
    </dgm:pt>
    <dgm:pt modelId="{E6DA91CA-6D68-413F-BCE7-AE7F56773E14}" type="sibTrans" cxnId="{3B7ED3C8-9CD0-471C-A677-71CC099B1961}">
      <dgm:prSet/>
      <dgm:spPr/>
      <dgm:t>
        <a:bodyPr/>
        <a:lstStyle/>
        <a:p>
          <a:endParaRPr lang="en-US"/>
        </a:p>
      </dgm:t>
    </dgm:pt>
    <dgm:pt modelId="{C066B0F7-1A24-4F9C-B78C-DC428F4F8553}">
      <dgm:prSet/>
      <dgm:spPr/>
      <dgm:t>
        <a:bodyPr/>
        <a:lstStyle/>
        <a:p>
          <a:r>
            <a:rPr lang="en-US"/>
            <a:t>Fat Pencil Test Pass</a:t>
          </a:r>
        </a:p>
      </dgm:t>
    </dgm:pt>
    <dgm:pt modelId="{3F65A5E4-B06A-4A30-80C1-2A39F244F9B6}" type="parTrans" cxnId="{435F69DB-3E78-44AE-82AC-1A9C995CDF0C}">
      <dgm:prSet/>
      <dgm:spPr/>
      <dgm:t>
        <a:bodyPr/>
        <a:lstStyle/>
        <a:p>
          <a:endParaRPr lang="en-US"/>
        </a:p>
      </dgm:t>
    </dgm:pt>
    <dgm:pt modelId="{861DEC61-26C5-46E1-A0EB-BE2D696086E9}" type="sibTrans" cxnId="{435F69DB-3E78-44AE-82AC-1A9C995CDF0C}">
      <dgm:prSet/>
      <dgm:spPr/>
      <dgm:t>
        <a:bodyPr/>
        <a:lstStyle/>
        <a:p>
          <a:endParaRPr lang="en-US"/>
        </a:p>
      </dgm:t>
    </dgm:pt>
    <dgm:pt modelId="{F0EF2056-09EE-43A5-A49E-4731C7C18603}">
      <dgm:prSet/>
      <dgm:spPr/>
      <dgm:t>
        <a:bodyPr/>
        <a:lstStyle/>
        <a:p>
          <a:r>
            <a:rPr lang="en-US"/>
            <a:t>Histogram is skewed to the right</a:t>
          </a:r>
        </a:p>
      </dgm:t>
    </dgm:pt>
    <dgm:pt modelId="{AF249546-6AB6-49FD-BDCE-DF09B2621F97}" type="parTrans" cxnId="{B9886A52-917A-4C5B-87D3-C4D8DD2056C6}">
      <dgm:prSet/>
      <dgm:spPr/>
      <dgm:t>
        <a:bodyPr/>
        <a:lstStyle/>
        <a:p>
          <a:endParaRPr lang="en-US"/>
        </a:p>
      </dgm:t>
    </dgm:pt>
    <dgm:pt modelId="{F3A1E81F-FD64-4D44-8E55-13FAFFF5E6EA}" type="sibTrans" cxnId="{B9886A52-917A-4C5B-87D3-C4D8DD2056C6}">
      <dgm:prSet/>
      <dgm:spPr/>
      <dgm:t>
        <a:bodyPr/>
        <a:lstStyle/>
        <a:p>
          <a:endParaRPr lang="en-US"/>
        </a:p>
      </dgm:t>
    </dgm:pt>
    <dgm:pt modelId="{D444A050-D060-4D05-A57C-72C2FB4BFF75}">
      <dgm:prSet/>
      <dgm:spPr/>
      <dgm:t>
        <a:bodyPr/>
        <a:lstStyle/>
        <a:p>
          <a:r>
            <a:rPr lang="en-US"/>
            <a:t>Equal Variance:</a:t>
          </a:r>
        </a:p>
      </dgm:t>
    </dgm:pt>
    <dgm:pt modelId="{A244979E-5D82-431A-82C0-0E2EC5C8D37A}" type="parTrans" cxnId="{58A4D9AF-450D-4BF8-A79D-2E0C3B5540E2}">
      <dgm:prSet/>
      <dgm:spPr/>
      <dgm:t>
        <a:bodyPr/>
        <a:lstStyle/>
        <a:p>
          <a:endParaRPr lang="en-US"/>
        </a:p>
      </dgm:t>
    </dgm:pt>
    <dgm:pt modelId="{0AC7C24B-279E-49E2-A70D-C8916AB09BD0}" type="sibTrans" cxnId="{58A4D9AF-450D-4BF8-A79D-2E0C3B5540E2}">
      <dgm:prSet/>
      <dgm:spPr/>
      <dgm:t>
        <a:bodyPr/>
        <a:lstStyle/>
        <a:p>
          <a:endParaRPr lang="en-US"/>
        </a:p>
      </dgm:t>
    </dgm:pt>
    <dgm:pt modelId="{2E2C41ED-E72C-412B-A63A-5EDD685766A6}">
      <dgm:prSet/>
      <dgm:spPr/>
      <dgm:t>
        <a:bodyPr/>
        <a:lstStyle/>
        <a:p>
          <a:r>
            <a:rPr lang="en-US"/>
            <a:t>Pattern, violated equal variance assumption</a:t>
          </a:r>
        </a:p>
      </dgm:t>
    </dgm:pt>
    <dgm:pt modelId="{F3BC9BC2-FAF0-44C8-871A-D0B508DC29C8}" type="parTrans" cxnId="{269FD78F-5815-48CA-8F10-9754EC01C1DA}">
      <dgm:prSet/>
      <dgm:spPr/>
      <dgm:t>
        <a:bodyPr/>
        <a:lstStyle/>
        <a:p>
          <a:endParaRPr lang="en-US"/>
        </a:p>
      </dgm:t>
    </dgm:pt>
    <dgm:pt modelId="{21C9601D-532F-48F8-AEB0-CFC803CBE11A}" type="sibTrans" cxnId="{269FD78F-5815-48CA-8F10-9754EC01C1DA}">
      <dgm:prSet/>
      <dgm:spPr/>
      <dgm:t>
        <a:bodyPr/>
        <a:lstStyle/>
        <a:p>
          <a:endParaRPr lang="en-US"/>
        </a:p>
      </dgm:t>
    </dgm:pt>
    <dgm:pt modelId="{D2C46A70-0029-409B-9785-4379BEF2C5D8}">
      <dgm:prSet/>
      <dgm:spPr/>
      <dgm:t>
        <a:bodyPr/>
        <a:lstStyle/>
        <a:p>
          <a:r>
            <a:rPr lang="en-US"/>
            <a:t>Independence:</a:t>
          </a:r>
        </a:p>
      </dgm:t>
    </dgm:pt>
    <dgm:pt modelId="{FB4B2141-23A4-4FF3-AD51-ABCB3B793CC9}" type="parTrans" cxnId="{D389F7CF-9C1D-4FE0-B146-21B5882F4729}">
      <dgm:prSet/>
      <dgm:spPr/>
      <dgm:t>
        <a:bodyPr/>
        <a:lstStyle/>
        <a:p>
          <a:endParaRPr lang="en-US"/>
        </a:p>
      </dgm:t>
    </dgm:pt>
    <dgm:pt modelId="{4FFBA026-26D6-4B3A-ACC3-FE42B2E5B117}" type="sibTrans" cxnId="{D389F7CF-9C1D-4FE0-B146-21B5882F4729}">
      <dgm:prSet/>
      <dgm:spPr/>
      <dgm:t>
        <a:bodyPr/>
        <a:lstStyle/>
        <a:p>
          <a:endParaRPr lang="en-US"/>
        </a:p>
      </dgm:t>
    </dgm:pt>
    <dgm:pt modelId="{95359EE7-75A2-40F2-A075-7B46E7695795}">
      <dgm:prSet/>
      <dgm:spPr/>
      <dgm:t>
        <a:bodyPr/>
        <a:lstStyle/>
        <a:p>
          <a:r>
            <a:rPr lang="en-US"/>
            <a:t>No patterns, looks independent</a:t>
          </a:r>
        </a:p>
      </dgm:t>
    </dgm:pt>
    <dgm:pt modelId="{0ED3CDC9-6340-4E0E-B7E7-6A9FF7F50DD8}" type="parTrans" cxnId="{2E4E5A16-C05F-41B5-A105-A85D8CCF571E}">
      <dgm:prSet/>
      <dgm:spPr/>
      <dgm:t>
        <a:bodyPr/>
        <a:lstStyle/>
        <a:p>
          <a:endParaRPr lang="en-US"/>
        </a:p>
      </dgm:t>
    </dgm:pt>
    <dgm:pt modelId="{58974508-DE4C-45C1-94AB-ECAE611D1C00}" type="sibTrans" cxnId="{2E4E5A16-C05F-41B5-A105-A85D8CCF571E}">
      <dgm:prSet/>
      <dgm:spPr/>
      <dgm:t>
        <a:bodyPr/>
        <a:lstStyle/>
        <a:p>
          <a:endParaRPr lang="en-US"/>
        </a:p>
      </dgm:t>
    </dgm:pt>
    <dgm:pt modelId="{29375B61-170C-4D24-BD91-9B6D9FD36C4A}" type="pres">
      <dgm:prSet presAssocID="{222B4078-A6CE-4F29-8F29-65BAA04F9E7D}" presName="linear" presStyleCnt="0">
        <dgm:presLayoutVars>
          <dgm:dir/>
          <dgm:animLvl val="lvl"/>
          <dgm:resizeHandles val="exact"/>
        </dgm:presLayoutVars>
      </dgm:prSet>
      <dgm:spPr/>
    </dgm:pt>
    <dgm:pt modelId="{21A1D4B9-8581-4899-834A-5941500FDDB0}" type="pres">
      <dgm:prSet presAssocID="{9155778B-248E-4CF9-AAAD-8EFF72F4FFD3}" presName="parentLin" presStyleCnt="0"/>
      <dgm:spPr/>
    </dgm:pt>
    <dgm:pt modelId="{615066FD-1D70-4930-BF32-525B55F47F75}" type="pres">
      <dgm:prSet presAssocID="{9155778B-248E-4CF9-AAAD-8EFF72F4FFD3}" presName="parentLeftMargin" presStyleLbl="node1" presStyleIdx="0" presStyleCnt="1"/>
      <dgm:spPr/>
    </dgm:pt>
    <dgm:pt modelId="{4DA17FAE-1BED-4D04-A9AB-F1DB1D92965E}" type="pres">
      <dgm:prSet presAssocID="{9155778B-248E-4CF9-AAAD-8EFF72F4FFD3}" presName="parentText" presStyleLbl="node1" presStyleIdx="0" presStyleCnt="1">
        <dgm:presLayoutVars>
          <dgm:chMax val="0"/>
          <dgm:bulletEnabled val="1"/>
        </dgm:presLayoutVars>
      </dgm:prSet>
      <dgm:spPr/>
    </dgm:pt>
    <dgm:pt modelId="{0844A2F9-DBF3-49BC-955E-405DA01A6776}" type="pres">
      <dgm:prSet presAssocID="{9155778B-248E-4CF9-AAAD-8EFF72F4FFD3}" presName="negativeSpace" presStyleCnt="0"/>
      <dgm:spPr/>
    </dgm:pt>
    <dgm:pt modelId="{6EE5B092-255D-491E-B836-9A72AC21960F}" type="pres">
      <dgm:prSet presAssocID="{9155778B-248E-4CF9-AAAD-8EFF72F4FFD3}" presName="childText" presStyleLbl="conFgAcc1" presStyleIdx="0" presStyleCnt="1">
        <dgm:presLayoutVars>
          <dgm:bulletEnabled val="1"/>
        </dgm:presLayoutVars>
      </dgm:prSet>
      <dgm:spPr/>
    </dgm:pt>
  </dgm:ptLst>
  <dgm:cxnLst>
    <dgm:cxn modelId="{9059F802-C145-4D21-BEED-17544E648897}" type="presOf" srcId="{9155778B-248E-4CF9-AAAD-8EFF72F4FFD3}" destId="{4DA17FAE-1BED-4D04-A9AB-F1DB1D92965E}" srcOrd="1" destOrd="0" presId="urn:microsoft.com/office/officeart/2005/8/layout/list1"/>
    <dgm:cxn modelId="{2E4E5A16-C05F-41B5-A105-A85D8CCF571E}" srcId="{D2C46A70-0029-409B-9785-4379BEF2C5D8}" destId="{95359EE7-75A2-40F2-A075-7B46E7695795}" srcOrd="0" destOrd="0" parTransId="{0ED3CDC9-6340-4E0E-B7E7-6A9FF7F50DD8}" sibTransId="{58974508-DE4C-45C1-94AB-ECAE611D1C00}"/>
    <dgm:cxn modelId="{4CD8051B-ED01-45F9-8CDC-2C436A6F7E73}" type="presOf" srcId="{9155778B-248E-4CF9-AAAD-8EFF72F4FFD3}" destId="{615066FD-1D70-4930-BF32-525B55F47F75}" srcOrd="0" destOrd="0" presId="urn:microsoft.com/office/officeart/2005/8/layout/list1"/>
    <dgm:cxn modelId="{49F10B1F-EA16-4C94-8255-A3C9D4F05D63}" type="presOf" srcId="{2E2C41ED-E72C-412B-A63A-5EDD685766A6}" destId="{6EE5B092-255D-491E-B836-9A72AC21960F}" srcOrd="0" destOrd="4" presId="urn:microsoft.com/office/officeart/2005/8/layout/list1"/>
    <dgm:cxn modelId="{F5586C20-5ED1-4401-A75C-270BE74EAE94}" type="presOf" srcId="{D2C46A70-0029-409B-9785-4379BEF2C5D8}" destId="{6EE5B092-255D-491E-B836-9A72AC21960F}" srcOrd="0" destOrd="5" presId="urn:microsoft.com/office/officeart/2005/8/layout/list1"/>
    <dgm:cxn modelId="{FDC79C31-DFC7-45FD-B519-86D2BBA5B939}" type="presOf" srcId="{0138C8CC-A0C4-4E73-9AA5-C554EDD5C615}" destId="{6EE5B092-255D-491E-B836-9A72AC21960F}" srcOrd="0" destOrd="0" presId="urn:microsoft.com/office/officeart/2005/8/layout/list1"/>
    <dgm:cxn modelId="{B9886A52-917A-4C5B-87D3-C4D8DD2056C6}" srcId="{0138C8CC-A0C4-4E73-9AA5-C554EDD5C615}" destId="{F0EF2056-09EE-43A5-A49E-4731C7C18603}" srcOrd="1" destOrd="0" parTransId="{AF249546-6AB6-49FD-BDCE-DF09B2621F97}" sibTransId="{F3A1E81F-FD64-4D44-8E55-13FAFFF5E6EA}"/>
    <dgm:cxn modelId="{7B4FC981-48C7-4DC6-867D-E9BC5B076AB7}" srcId="{222B4078-A6CE-4F29-8F29-65BAA04F9E7D}" destId="{9155778B-248E-4CF9-AAAD-8EFF72F4FFD3}" srcOrd="0" destOrd="0" parTransId="{A6B4CCE9-3C6E-4102-BFC4-6A8B64374012}" sibTransId="{F344071A-C456-4D3D-A27A-46B507756ABD}"/>
    <dgm:cxn modelId="{84D07386-7A7D-4400-8D94-440AC39144CD}" type="presOf" srcId="{95359EE7-75A2-40F2-A075-7B46E7695795}" destId="{6EE5B092-255D-491E-B836-9A72AC21960F}" srcOrd="0" destOrd="6" presId="urn:microsoft.com/office/officeart/2005/8/layout/list1"/>
    <dgm:cxn modelId="{269FD78F-5815-48CA-8F10-9754EC01C1DA}" srcId="{D444A050-D060-4D05-A57C-72C2FB4BFF75}" destId="{2E2C41ED-E72C-412B-A63A-5EDD685766A6}" srcOrd="0" destOrd="0" parTransId="{F3BC9BC2-FAF0-44C8-871A-D0B508DC29C8}" sibTransId="{21C9601D-532F-48F8-AEB0-CFC803CBE11A}"/>
    <dgm:cxn modelId="{6778A491-5128-4DE9-A0AC-FD0D07F5A5E5}" type="presOf" srcId="{F0EF2056-09EE-43A5-A49E-4731C7C18603}" destId="{6EE5B092-255D-491E-B836-9A72AC21960F}" srcOrd="0" destOrd="2" presId="urn:microsoft.com/office/officeart/2005/8/layout/list1"/>
    <dgm:cxn modelId="{58A4D9AF-450D-4BF8-A79D-2E0C3B5540E2}" srcId="{9155778B-248E-4CF9-AAAD-8EFF72F4FFD3}" destId="{D444A050-D060-4D05-A57C-72C2FB4BFF75}" srcOrd="1" destOrd="0" parTransId="{A244979E-5D82-431A-82C0-0E2EC5C8D37A}" sibTransId="{0AC7C24B-279E-49E2-A70D-C8916AB09BD0}"/>
    <dgm:cxn modelId="{CFCCFDBD-0D7E-4A64-A063-956E732D0149}" type="presOf" srcId="{D444A050-D060-4D05-A57C-72C2FB4BFF75}" destId="{6EE5B092-255D-491E-B836-9A72AC21960F}" srcOrd="0" destOrd="3" presId="urn:microsoft.com/office/officeart/2005/8/layout/list1"/>
    <dgm:cxn modelId="{E2B72FC6-3409-4C43-9E50-8316BD4C21C3}" type="presOf" srcId="{222B4078-A6CE-4F29-8F29-65BAA04F9E7D}" destId="{29375B61-170C-4D24-BD91-9B6D9FD36C4A}" srcOrd="0" destOrd="0" presId="urn:microsoft.com/office/officeart/2005/8/layout/list1"/>
    <dgm:cxn modelId="{76E1C9C6-D471-4CDF-8DF3-FFCA7C4B6F7A}" type="presOf" srcId="{C066B0F7-1A24-4F9C-B78C-DC428F4F8553}" destId="{6EE5B092-255D-491E-B836-9A72AC21960F}" srcOrd="0" destOrd="1" presId="urn:microsoft.com/office/officeart/2005/8/layout/list1"/>
    <dgm:cxn modelId="{3B7ED3C8-9CD0-471C-A677-71CC099B1961}" srcId="{9155778B-248E-4CF9-AAAD-8EFF72F4FFD3}" destId="{0138C8CC-A0C4-4E73-9AA5-C554EDD5C615}" srcOrd="0" destOrd="0" parTransId="{E46C5E8B-786E-4683-8CA5-1B6A3F54647D}" sibTransId="{E6DA91CA-6D68-413F-BCE7-AE7F56773E14}"/>
    <dgm:cxn modelId="{D389F7CF-9C1D-4FE0-B146-21B5882F4729}" srcId="{9155778B-248E-4CF9-AAAD-8EFF72F4FFD3}" destId="{D2C46A70-0029-409B-9785-4379BEF2C5D8}" srcOrd="2" destOrd="0" parTransId="{FB4B2141-23A4-4FF3-AD51-ABCB3B793CC9}" sibTransId="{4FFBA026-26D6-4B3A-ACC3-FE42B2E5B117}"/>
    <dgm:cxn modelId="{435F69DB-3E78-44AE-82AC-1A9C995CDF0C}" srcId="{0138C8CC-A0C4-4E73-9AA5-C554EDD5C615}" destId="{C066B0F7-1A24-4F9C-B78C-DC428F4F8553}" srcOrd="0" destOrd="0" parTransId="{3F65A5E4-B06A-4A30-80C1-2A39F244F9B6}" sibTransId="{861DEC61-26C5-46E1-A0EB-BE2D696086E9}"/>
    <dgm:cxn modelId="{37CADB74-299B-44BF-A564-23C51DDC2B2E}" type="presParOf" srcId="{29375B61-170C-4D24-BD91-9B6D9FD36C4A}" destId="{21A1D4B9-8581-4899-834A-5941500FDDB0}" srcOrd="0" destOrd="0" presId="urn:microsoft.com/office/officeart/2005/8/layout/list1"/>
    <dgm:cxn modelId="{5454241F-4038-435D-8284-6FA52A737CC7}" type="presParOf" srcId="{21A1D4B9-8581-4899-834A-5941500FDDB0}" destId="{615066FD-1D70-4930-BF32-525B55F47F75}" srcOrd="0" destOrd="0" presId="urn:microsoft.com/office/officeart/2005/8/layout/list1"/>
    <dgm:cxn modelId="{FACDCC73-F231-47F4-9C97-DFEFC7921CE6}" type="presParOf" srcId="{21A1D4B9-8581-4899-834A-5941500FDDB0}" destId="{4DA17FAE-1BED-4D04-A9AB-F1DB1D92965E}" srcOrd="1" destOrd="0" presId="urn:microsoft.com/office/officeart/2005/8/layout/list1"/>
    <dgm:cxn modelId="{7B66136A-FA1A-4AE4-A3AC-DA2E69F4FB79}" type="presParOf" srcId="{29375B61-170C-4D24-BD91-9B6D9FD36C4A}" destId="{0844A2F9-DBF3-49BC-955E-405DA01A6776}" srcOrd="1" destOrd="0" presId="urn:microsoft.com/office/officeart/2005/8/layout/list1"/>
    <dgm:cxn modelId="{4B64CE84-FE94-4DA3-9DA6-E11040A6C29D}" type="presParOf" srcId="{29375B61-170C-4D24-BD91-9B6D9FD36C4A}" destId="{6EE5B092-255D-491E-B836-9A72AC21960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5B092-255D-491E-B836-9A72AC21960F}">
      <dsp:nvSpPr>
        <dsp:cNvPr id="0" name=""/>
        <dsp:cNvSpPr/>
      </dsp:nvSpPr>
      <dsp:spPr>
        <a:xfrm>
          <a:off x="0" y="331017"/>
          <a:ext cx="5006158" cy="3836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8533" tIns="437388" rIns="388533"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Normally Distributed:</a:t>
          </a:r>
        </a:p>
        <a:p>
          <a:pPr marL="457200" lvl="2" indent="-228600" algn="l" defTabSz="933450">
            <a:lnSpc>
              <a:spcPct val="90000"/>
            </a:lnSpc>
            <a:spcBef>
              <a:spcPct val="0"/>
            </a:spcBef>
            <a:spcAft>
              <a:spcPct val="15000"/>
            </a:spcAft>
            <a:buChar char="•"/>
          </a:pPr>
          <a:r>
            <a:rPr lang="en-US" sz="2100" kern="1200" dirty="0"/>
            <a:t>Fat Pencil Test Passed</a:t>
          </a:r>
        </a:p>
        <a:p>
          <a:pPr marL="457200" lvl="2" indent="-228600" algn="l" defTabSz="933450">
            <a:lnSpc>
              <a:spcPct val="90000"/>
            </a:lnSpc>
            <a:spcBef>
              <a:spcPct val="0"/>
            </a:spcBef>
            <a:spcAft>
              <a:spcPct val="15000"/>
            </a:spcAft>
            <a:buChar char="•"/>
          </a:pPr>
          <a:r>
            <a:rPr lang="en-US" sz="2100" kern="1200" dirty="0"/>
            <a:t>Histogram is skewed to the right</a:t>
          </a:r>
        </a:p>
        <a:p>
          <a:pPr marL="228600" lvl="1" indent="-228600" algn="l" defTabSz="933450">
            <a:lnSpc>
              <a:spcPct val="90000"/>
            </a:lnSpc>
            <a:spcBef>
              <a:spcPct val="0"/>
            </a:spcBef>
            <a:spcAft>
              <a:spcPct val="15000"/>
            </a:spcAft>
            <a:buChar char="•"/>
          </a:pPr>
          <a:r>
            <a:rPr lang="en-US" sz="2100" kern="1200" dirty="0"/>
            <a:t>Equal Variance:</a:t>
          </a:r>
        </a:p>
        <a:p>
          <a:pPr marL="457200" lvl="2" indent="-228600" algn="l" defTabSz="933450">
            <a:lnSpc>
              <a:spcPct val="90000"/>
            </a:lnSpc>
            <a:spcBef>
              <a:spcPct val="0"/>
            </a:spcBef>
            <a:spcAft>
              <a:spcPct val="15000"/>
            </a:spcAft>
            <a:buChar char="•"/>
          </a:pPr>
          <a:r>
            <a:rPr lang="en-US" sz="2100" kern="1200" dirty="0"/>
            <a:t>Pattern, violated equal variance assumption</a:t>
          </a:r>
        </a:p>
        <a:p>
          <a:pPr marL="228600" lvl="1" indent="-228600" algn="l" defTabSz="933450">
            <a:lnSpc>
              <a:spcPct val="90000"/>
            </a:lnSpc>
            <a:spcBef>
              <a:spcPct val="0"/>
            </a:spcBef>
            <a:spcAft>
              <a:spcPct val="15000"/>
            </a:spcAft>
            <a:buChar char="•"/>
          </a:pPr>
          <a:r>
            <a:rPr lang="en-US" sz="2100" kern="1200" dirty="0"/>
            <a:t>Independence:</a:t>
          </a:r>
        </a:p>
        <a:p>
          <a:pPr marL="457200" lvl="2" indent="-228600" algn="l" defTabSz="933450">
            <a:lnSpc>
              <a:spcPct val="90000"/>
            </a:lnSpc>
            <a:spcBef>
              <a:spcPct val="0"/>
            </a:spcBef>
            <a:spcAft>
              <a:spcPct val="15000"/>
            </a:spcAft>
            <a:buChar char="•"/>
          </a:pPr>
          <a:r>
            <a:rPr lang="en-US" sz="2100" kern="1200"/>
            <a:t>No patterns, looks independent</a:t>
          </a:r>
        </a:p>
      </dsp:txBody>
      <dsp:txXfrm>
        <a:off x="0" y="331017"/>
        <a:ext cx="5006158" cy="3836700"/>
      </dsp:txXfrm>
    </dsp:sp>
    <dsp:sp modelId="{4DA17FAE-1BED-4D04-A9AB-F1DB1D92965E}">
      <dsp:nvSpPr>
        <dsp:cNvPr id="0" name=""/>
        <dsp:cNvSpPr/>
      </dsp:nvSpPr>
      <dsp:spPr>
        <a:xfrm>
          <a:off x="250307" y="21057"/>
          <a:ext cx="3504310"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455" tIns="0" rIns="132455" bIns="0" numCol="1" spcCol="1270" anchor="ctr" anchorCtr="0">
          <a:noAutofit/>
        </a:bodyPr>
        <a:lstStyle/>
        <a:p>
          <a:pPr marL="0" lvl="0" indent="0" algn="l" defTabSz="933450">
            <a:lnSpc>
              <a:spcPct val="90000"/>
            </a:lnSpc>
            <a:spcBef>
              <a:spcPct val="0"/>
            </a:spcBef>
            <a:spcAft>
              <a:spcPct val="35000"/>
            </a:spcAft>
            <a:buNone/>
          </a:pPr>
          <a:r>
            <a:rPr lang="en-US" sz="2100" kern="1200"/>
            <a:t>Does it follow NID</a:t>
          </a:r>
        </a:p>
      </dsp:txBody>
      <dsp:txXfrm>
        <a:off x="280569" y="51319"/>
        <a:ext cx="3443786"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5B092-255D-491E-B836-9A72AC21960F}">
      <dsp:nvSpPr>
        <dsp:cNvPr id="0" name=""/>
        <dsp:cNvSpPr/>
      </dsp:nvSpPr>
      <dsp:spPr>
        <a:xfrm>
          <a:off x="0" y="331017"/>
          <a:ext cx="5006158" cy="3836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8533" tIns="437388" rIns="388533"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Normally Distributed:</a:t>
          </a:r>
        </a:p>
        <a:p>
          <a:pPr marL="457200" lvl="2" indent="-228600" algn="l" defTabSz="933450">
            <a:lnSpc>
              <a:spcPct val="90000"/>
            </a:lnSpc>
            <a:spcBef>
              <a:spcPct val="0"/>
            </a:spcBef>
            <a:spcAft>
              <a:spcPct val="15000"/>
            </a:spcAft>
            <a:buChar char="•"/>
          </a:pPr>
          <a:r>
            <a:rPr lang="en-US" sz="2100" kern="1200"/>
            <a:t>Fat Pencil Test Pass</a:t>
          </a:r>
        </a:p>
        <a:p>
          <a:pPr marL="457200" lvl="2" indent="-228600" algn="l" defTabSz="933450">
            <a:lnSpc>
              <a:spcPct val="90000"/>
            </a:lnSpc>
            <a:spcBef>
              <a:spcPct val="0"/>
            </a:spcBef>
            <a:spcAft>
              <a:spcPct val="15000"/>
            </a:spcAft>
            <a:buChar char="•"/>
          </a:pPr>
          <a:r>
            <a:rPr lang="en-US" sz="2100" kern="1200"/>
            <a:t>Histogram is skewed to the right</a:t>
          </a:r>
        </a:p>
        <a:p>
          <a:pPr marL="228600" lvl="1" indent="-228600" algn="l" defTabSz="933450">
            <a:lnSpc>
              <a:spcPct val="90000"/>
            </a:lnSpc>
            <a:spcBef>
              <a:spcPct val="0"/>
            </a:spcBef>
            <a:spcAft>
              <a:spcPct val="15000"/>
            </a:spcAft>
            <a:buChar char="•"/>
          </a:pPr>
          <a:r>
            <a:rPr lang="en-US" sz="2100" kern="1200"/>
            <a:t>Equal Variance:</a:t>
          </a:r>
        </a:p>
        <a:p>
          <a:pPr marL="457200" lvl="2" indent="-228600" algn="l" defTabSz="933450">
            <a:lnSpc>
              <a:spcPct val="90000"/>
            </a:lnSpc>
            <a:spcBef>
              <a:spcPct val="0"/>
            </a:spcBef>
            <a:spcAft>
              <a:spcPct val="15000"/>
            </a:spcAft>
            <a:buChar char="•"/>
          </a:pPr>
          <a:r>
            <a:rPr lang="en-US" sz="2100" kern="1200"/>
            <a:t>Pattern, violated equal variance assumption</a:t>
          </a:r>
        </a:p>
        <a:p>
          <a:pPr marL="228600" lvl="1" indent="-228600" algn="l" defTabSz="933450">
            <a:lnSpc>
              <a:spcPct val="90000"/>
            </a:lnSpc>
            <a:spcBef>
              <a:spcPct val="0"/>
            </a:spcBef>
            <a:spcAft>
              <a:spcPct val="15000"/>
            </a:spcAft>
            <a:buChar char="•"/>
          </a:pPr>
          <a:r>
            <a:rPr lang="en-US" sz="2100" kern="1200"/>
            <a:t>Independence:</a:t>
          </a:r>
        </a:p>
        <a:p>
          <a:pPr marL="457200" lvl="2" indent="-228600" algn="l" defTabSz="933450">
            <a:lnSpc>
              <a:spcPct val="90000"/>
            </a:lnSpc>
            <a:spcBef>
              <a:spcPct val="0"/>
            </a:spcBef>
            <a:spcAft>
              <a:spcPct val="15000"/>
            </a:spcAft>
            <a:buChar char="•"/>
          </a:pPr>
          <a:r>
            <a:rPr lang="en-US" sz="2100" kern="1200"/>
            <a:t>No patterns, looks independent</a:t>
          </a:r>
        </a:p>
      </dsp:txBody>
      <dsp:txXfrm>
        <a:off x="0" y="331017"/>
        <a:ext cx="5006158" cy="3836700"/>
      </dsp:txXfrm>
    </dsp:sp>
    <dsp:sp modelId="{4DA17FAE-1BED-4D04-A9AB-F1DB1D92965E}">
      <dsp:nvSpPr>
        <dsp:cNvPr id="0" name=""/>
        <dsp:cNvSpPr/>
      </dsp:nvSpPr>
      <dsp:spPr>
        <a:xfrm>
          <a:off x="250307" y="21057"/>
          <a:ext cx="3504310"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455" tIns="0" rIns="132455" bIns="0" numCol="1" spcCol="1270" anchor="ctr" anchorCtr="0">
          <a:noAutofit/>
        </a:bodyPr>
        <a:lstStyle/>
        <a:p>
          <a:pPr marL="0" lvl="0" indent="0" algn="l" defTabSz="933450">
            <a:lnSpc>
              <a:spcPct val="90000"/>
            </a:lnSpc>
            <a:spcBef>
              <a:spcPct val="0"/>
            </a:spcBef>
            <a:spcAft>
              <a:spcPct val="35000"/>
            </a:spcAft>
            <a:buNone/>
          </a:pPr>
          <a:r>
            <a:rPr lang="en-US" sz="2100" kern="1200"/>
            <a:t>Does it follow NID</a:t>
          </a:r>
        </a:p>
      </dsp:txBody>
      <dsp:txXfrm>
        <a:off x="280569" y="51319"/>
        <a:ext cx="3443786"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5T19:56:16.14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5T19:56:21.263"/>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1,'573'0,"-562"0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5T19:56:25.926"/>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 1,'350'0,"-338"0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5T19:56:30.03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1,'558'0,"-546"0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5T19:56:36.12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1,'364'0,"-352"0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5T19:56:39.87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1,'573'0,"-561"0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5T19:56:48.14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1,'685'0,"-673"0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5T19:56:53.627"/>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2,'43'0,"-2"-1,0 2,46 7,-66-5,1-2,23-1,19 2,-30 5,-25-5,-1 0,11 0,54-2,8 1,-70 1,0 0,0 1,0 1,0 0,-1 0,16 9,-17-8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05T21:31:47.552"/>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0 14,'1145'0,"-1134"0,0-1,17-4,-16 2,23-1,77 4,-100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CA8E82-58CD-E045-8B98-B7A85B79B752}" type="datetime4">
              <a:rPr lang="en-US" smtClean="0"/>
              <a:pPr/>
              <a:t>December 5, 2023</a:t>
            </a:fld>
            <a:endParaRPr lang="en-US" dirty="0">
              <a:latin typeface="+mn-lt"/>
            </a:endParaRPr>
          </a:p>
        </p:txBody>
      </p:sp>
      <p:sp>
        <p:nvSpPr>
          <p:cNvPr id="5" name="Footer Placeholder 4"/>
          <p:cNvSpPr>
            <a:spLocks noGrp="1"/>
          </p:cNvSpPr>
          <p:nvPr>
            <p:ph type="ftr" sz="quarter" idx="11"/>
          </p:nvPr>
        </p:nvSpPr>
        <p:spPr>
          <a:xfrm>
            <a:off x="1371600" y="4323845"/>
            <a:ext cx="6400800" cy="365125"/>
          </a:xfrm>
        </p:spPr>
        <p:txBody>
          <a:bodyPr/>
          <a:lstStyle/>
          <a:p>
            <a:r>
              <a:rPr lang="en-US"/>
              <a:t>Annual Review</a:t>
            </a:r>
            <a:endParaRPr lang="en-US" b="0" dirty="0"/>
          </a:p>
        </p:txBody>
      </p:sp>
      <p:sp>
        <p:nvSpPr>
          <p:cNvPr id="6" name="Slide Number Placeholder 5"/>
          <p:cNvSpPr>
            <a:spLocks noGrp="1"/>
          </p:cNvSpPr>
          <p:nvPr>
            <p:ph type="sldNum" sz="quarter" idx="12"/>
          </p:nvPr>
        </p:nvSpPr>
        <p:spPr>
          <a:xfrm>
            <a:off x="8077200" y="1430866"/>
            <a:ext cx="2743200" cy="365125"/>
          </a:xfrm>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302386455"/>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6" name="Footer Placeholder 5"/>
          <p:cNvSpPr>
            <a:spLocks noGrp="1"/>
          </p:cNvSpPr>
          <p:nvPr>
            <p:ph type="ftr" sz="quarter" idx="11"/>
          </p:nvPr>
        </p:nvSpPr>
        <p:spPr/>
        <p:txBody>
          <a:bodyPr/>
          <a:lstStyle/>
          <a:p>
            <a:r>
              <a:rPr lang="en-US"/>
              <a:t>Annual Review</a:t>
            </a:r>
            <a:endParaRPr lang="en-US" b="0"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53322069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CA8E82-58CD-E045-8B98-B7A85B79B752}" type="datetime4">
              <a:rPr lang="en-US" smtClean="0"/>
              <a:pPr/>
              <a:t>December 5, 2023</a:t>
            </a:fld>
            <a:endParaRPr lang="en-US" dirty="0">
              <a:latin typeface="+mn-lt"/>
            </a:endParaRPr>
          </a:p>
        </p:txBody>
      </p:sp>
      <p:sp>
        <p:nvSpPr>
          <p:cNvPr id="6" name="Footer Placeholder 5"/>
          <p:cNvSpPr>
            <a:spLocks noGrp="1"/>
          </p:cNvSpPr>
          <p:nvPr>
            <p:ph type="ftr" sz="quarter" idx="11"/>
          </p:nvPr>
        </p:nvSpPr>
        <p:spPr>
          <a:xfrm>
            <a:off x="685800" y="379941"/>
            <a:ext cx="6991492" cy="365125"/>
          </a:xfrm>
        </p:spPr>
        <p:txBody>
          <a:bodyPr/>
          <a:lstStyle/>
          <a:p>
            <a:r>
              <a:rPr lang="en-US"/>
              <a:t>Annual Review</a:t>
            </a:r>
            <a:endParaRPr lang="en-US" b="0" dirty="0"/>
          </a:p>
        </p:txBody>
      </p:sp>
      <p:sp>
        <p:nvSpPr>
          <p:cNvPr id="7" name="Slide Number Placeholder 6"/>
          <p:cNvSpPr>
            <a:spLocks noGrp="1"/>
          </p:cNvSpPr>
          <p:nvPr>
            <p:ph type="sldNum" sz="quarter" idx="12"/>
          </p:nvPr>
        </p:nvSpPr>
        <p:spPr>
          <a:xfrm>
            <a:off x="10862452" y="381000"/>
            <a:ext cx="643748" cy="365125"/>
          </a:xfrm>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3595425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CA8E82-58CD-E045-8B98-B7A85B79B752}" type="datetime4">
              <a:rPr lang="en-US" smtClean="0"/>
              <a:pPr/>
              <a:t>December 5, 2023</a:t>
            </a:fld>
            <a:endParaRPr lang="en-US" dirty="0">
              <a:latin typeface="+mn-lt"/>
            </a:endParaRPr>
          </a:p>
        </p:txBody>
      </p:sp>
      <p:sp>
        <p:nvSpPr>
          <p:cNvPr id="6" name="Footer Placeholder 5"/>
          <p:cNvSpPr>
            <a:spLocks noGrp="1"/>
          </p:cNvSpPr>
          <p:nvPr>
            <p:ph type="ftr" sz="quarter" idx="11"/>
          </p:nvPr>
        </p:nvSpPr>
        <p:spPr>
          <a:xfrm>
            <a:off x="685800" y="379941"/>
            <a:ext cx="6991492" cy="365125"/>
          </a:xfrm>
        </p:spPr>
        <p:txBody>
          <a:bodyPr/>
          <a:lstStyle/>
          <a:p>
            <a:r>
              <a:rPr lang="en-US"/>
              <a:t>Annual Review</a:t>
            </a:r>
            <a:endParaRPr lang="en-US" b="0" dirty="0"/>
          </a:p>
        </p:txBody>
      </p:sp>
      <p:sp>
        <p:nvSpPr>
          <p:cNvPr id="7" name="Slide Number Placeholder 6"/>
          <p:cNvSpPr>
            <a:spLocks noGrp="1"/>
          </p:cNvSpPr>
          <p:nvPr>
            <p:ph type="sldNum" sz="quarter" idx="12"/>
          </p:nvPr>
        </p:nvSpPr>
        <p:spPr>
          <a:xfrm>
            <a:off x="10862452" y="381000"/>
            <a:ext cx="643748" cy="365125"/>
          </a:xfrm>
        </p:spPr>
        <p:txBody>
          <a:bodyPr/>
          <a:lstStyle/>
          <a:p>
            <a:fld id="{294A09A9-5501-47C1-A89A-A340965A2BE2}" type="slidenum">
              <a:rPr lang="en-US" smtClean="0"/>
              <a:pPr/>
              <a:t>‹#›</a:t>
            </a:fld>
            <a:endParaRPr lang="en-US" dirty="0">
              <a:latin typeface="+mn-lt"/>
            </a:endParaRP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87060505"/>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CA8E82-58CD-E045-8B98-B7A85B79B752}" type="datetime4">
              <a:rPr lang="en-US" smtClean="0"/>
              <a:pPr/>
              <a:t>December 5, 2023</a:t>
            </a:fld>
            <a:endParaRPr lang="en-US" dirty="0">
              <a:latin typeface="+mn-lt"/>
            </a:endParaRPr>
          </a:p>
        </p:txBody>
      </p:sp>
      <p:sp>
        <p:nvSpPr>
          <p:cNvPr id="6" name="Footer Placeholder 5"/>
          <p:cNvSpPr>
            <a:spLocks noGrp="1"/>
          </p:cNvSpPr>
          <p:nvPr>
            <p:ph type="ftr" sz="quarter" idx="11"/>
          </p:nvPr>
        </p:nvSpPr>
        <p:spPr>
          <a:xfrm>
            <a:off x="685800" y="378883"/>
            <a:ext cx="6991492" cy="365125"/>
          </a:xfrm>
        </p:spPr>
        <p:txBody>
          <a:bodyPr/>
          <a:lstStyle/>
          <a:p>
            <a:r>
              <a:rPr lang="en-US"/>
              <a:t>Annual Review</a:t>
            </a:r>
            <a:endParaRPr lang="en-US" b="0" dirty="0"/>
          </a:p>
        </p:txBody>
      </p:sp>
      <p:sp>
        <p:nvSpPr>
          <p:cNvPr id="7" name="Slide Number Placeholder 6"/>
          <p:cNvSpPr>
            <a:spLocks noGrp="1"/>
          </p:cNvSpPr>
          <p:nvPr>
            <p:ph type="sldNum" sz="quarter" idx="12"/>
          </p:nvPr>
        </p:nvSpPr>
        <p:spPr>
          <a:xfrm>
            <a:off x="10862452" y="381000"/>
            <a:ext cx="643748" cy="365125"/>
          </a:xfrm>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34983846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4" name="Footer Placeholder 3"/>
          <p:cNvSpPr>
            <a:spLocks noGrp="1"/>
          </p:cNvSpPr>
          <p:nvPr>
            <p:ph type="ftr" sz="quarter" idx="11"/>
          </p:nvPr>
        </p:nvSpPr>
        <p:spPr/>
        <p:txBody>
          <a:bodyPr/>
          <a:lstStyle/>
          <a:p>
            <a:r>
              <a:rPr lang="en-US"/>
              <a:t>Annual Review</a:t>
            </a:r>
            <a:endParaRPr lang="en-US" b="0"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07540567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4" name="Footer Placeholder 3"/>
          <p:cNvSpPr>
            <a:spLocks noGrp="1"/>
          </p:cNvSpPr>
          <p:nvPr>
            <p:ph type="ftr" sz="quarter" idx="11"/>
          </p:nvPr>
        </p:nvSpPr>
        <p:spPr/>
        <p:txBody>
          <a:bodyPr/>
          <a:lstStyle/>
          <a:p>
            <a:r>
              <a:rPr lang="en-US"/>
              <a:t>Annual Review</a:t>
            </a:r>
            <a:endParaRPr lang="en-US" b="0"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81110721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17268024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CA8E82-58CD-E045-8B98-B7A85B79B752}" type="datetime4">
              <a:rPr lang="en-US" smtClean="0"/>
              <a:pPr/>
              <a:t>December 5, 2023</a:t>
            </a:fld>
            <a:endParaRPr lang="en-US" dirty="0">
              <a:latin typeface="+mn-lt"/>
            </a:endParaRPr>
          </a:p>
        </p:txBody>
      </p:sp>
      <p:sp>
        <p:nvSpPr>
          <p:cNvPr id="5" name="Footer Placeholder 4"/>
          <p:cNvSpPr>
            <a:spLocks noGrp="1"/>
          </p:cNvSpPr>
          <p:nvPr>
            <p:ph type="ftr" sz="quarter" idx="11"/>
          </p:nvPr>
        </p:nvSpPr>
        <p:spPr>
          <a:xfrm>
            <a:off x="685800" y="381000"/>
            <a:ext cx="6991492" cy="365125"/>
          </a:xfrm>
        </p:spPr>
        <p:txBody>
          <a:bodyPr/>
          <a:lstStyle/>
          <a:p>
            <a:r>
              <a:rPr lang="en-US"/>
              <a:t>Annual Review</a:t>
            </a:r>
            <a:endParaRPr lang="en-US" b="0" dirty="0"/>
          </a:p>
        </p:txBody>
      </p:sp>
      <p:sp>
        <p:nvSpPr>
          <p:cNvPr id="6" name="Slide Number Placeholder 5"/>
          <p:cNvSpPr>
            <a:spLocks noGrp="1"/>
          </p:cNvSpPr>
          <p:nvPr>
            <p:ph type="sldNum" sz="quarter" idx="12"/>
          </p:nvPr>
        </p:nvSpPr>
        <p:spPr>
          <a:xfrm>
            <a:off x="10862452" y="381000"/>
            <a:ext cx="643748" cy="365125"/>
          </a:xfrm>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856522749"/>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5" name="Footer Placeholder 4"/>
          <p:cNvSpPr>
            <a:spLocks noGrp="1"/>
          </p:cNvSpPr>
          <p:nvPr>
            <p:ph type="ftr" sz="quarter" idx="11"/>
          </p:nvPr>
        </p:nvSpPr>
        <p:spPr/>
        <p:txBody>
          <a:bodyPr/>
          <a:lstStyle/>
          <a:p>
            <a:r>
              <a:rPr lang="en-US"/>
              <a:t>Annual Review</a:t>
            </a:r>
            <a:endParaRPr lang="en-US" b="0"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311210474"/>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CA8E82-58CD-E045-8B98-B7A85B79B752}" type="datetime4">
              <a:rPr lang="en-US" smtClean="0"/>
              <a:pPr/>
              <a:t>December 5, 2023</a:t>
            </a:fld>
            <a:endParaRPr lang="en-US" dirty="0">
              <a:latin typeface="+mn-lt"/>
            </a:endParaRPr>
          </a:p>
        </p:txBody>
      </p:sp>
      <p:sp>
        <p:nvSpPr>
          <p:cNvPr id="5" name="Footer Placeholder 4"/>
          <p:cNvSpPr>
            <a:spLocks noGrp="1"/>
          </p:cNvSpPr>
          <p:nvPr>
            <p:ph type="ftr" sz="quarter" idx="11"/>
          </p:nvPr>
        </p:nvSpPr>
        <p:spPr>
          <a:xfrm>
            <a:off x="685800" y="381001"/>
            <a:ext cx="6991492" cy="364065"/>
          </a:xfrm>
        </p:spPr>
        <p:txBody>
          <a:bodyPr/>
          <a:lstStyle/>
          <a:p>
            <a:r>
              <a:rPr lang="en-US"/>
              <a:t>Annual Review</a:t>
            </a:r>
            <a:endParaRPr lang="en-US" b="0" dirty="0"/>
          </a:p>
        </p:txBody>
      </p:sp>
      <p:sp>
        <p:nvSpPr>
          <p:cNvPr id="6" name="Slide Number Placeholder 5"/>
          <p:cNvSpPr>
            <a:spLocks noGrp="1"/>
          </p:cNvSpPr>
          <p:nvPr>
            <p:ph type="sldNum" sz="quarter" idx="12"/>
          </p:nvPr>
        </p:nvSpPr>
        <p:spPr>
          <a:xfrm>
            <a:off x="10862452" y="381000"/>
            <a:ext cx="643748" cy="365125"/>
          </a:xfrm>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49925456"/>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6" name="Footer Placeholder 5"/>
          <p:cNvSpPr>
            <a:spLocks noGrp="1"/>
          </p:cNvSpPr>
          <p:nvPr>
            <p:ph type="ftr" sz="quarter" idx="11"/>
          </p:nvPr>
        </p:nvSpPr>
        <p:spPr/>
        <p:txBody>
          <a:bodyPr/>
          <a:lstStyle/>
          <a:p>
            <a:r>
              <a:rPr lang="en-US"/>
              <a:t>Annual Review</a:t>
            </a:r>
            <a:endParaRPr lang="en-US" b="0"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1539711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8" name="Footer Placeholder 7"/>
          <p:cNvSpPr>
            <a:spLocks noGrp="1"/>
          </p:cNvSpPr>
          <p:nvPr>
            <p:ph type="ftr" sz="quarter" idx="11"/>
          </p:nvPr>
        </p:nvSpPr>
        <p:spPr/>
        <p:txBody>
          <a:bodyPr/>
          <a:lstStyle/>
          <a:p>
            <a:r>
              <a:rPr lang="en-US"/>
              <a:t>Annual Review</a:t>
            </a:r>
            <a:endParaRPr lang="en-US" b="0"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2047995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4" name="Footer Placeholder 3"/>
          <p:cNvSpPr>
            <a:spLocks noGrp="1"/>
          </p:cNvSpPr>
          <p:nvPr>
            <p:ph type="ftr" sz="quarter" idx="11"/>
          </p:nvPr>
        </p:nvSpPr>
        <p:spPr/>
        <p:txBody>
          <a:bodyPr/>
          <a:lstStyle/>
          <a:p>
            <a:r>
              <a:rPr lang="en-US"/>
              <a:t>Annual Review</a:t>
            </a:r>
            <a:endParaRPr lang="en-US" b="0"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45832007"/>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3" name="Footer Placeholder 2"/>
          <p:cNvSpPr>
            <a:spLocks noGrp="1"/>
          </p:cNvSpPr>
          <p:nvPr>
            <p:ph type="ftr" sz="quarter" idx="11"/>
          </p:nvPr>
        </p:nvSpPr>
        <p:spPr/>
        <p:txBody>
          <a:bodyPr/>
          <a:lstStyle/>
          <a:p>
            <a:r>
              <a:rPr lang="en-US"/>
              <a:t>Annual Review</a:t>
            </a:r>
            <a:endParaRPr lang="en-US" b="0"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57458307"/>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6" name="Footer Placeholder 5"/>
          <p:cNvSpPr>
            <a:spLocks noGrp="1"/>
          </p:cNvSpPr>
          <p:nvPr>
            <p:ph type="ftr" sz="quarter" idx="11"/>
          </p:nvPr>
        </p:nvSpPr>
        <p:spPr/>
        <p:txBody>
          <a:bodyPr/>
          <a:lstStyle/>
          <a:p>
            <a:r>
              <a:rPr lang="en-US"/>
              <a:t>Annual Review</a:t>
            </a:r>
            <a:endParaRPr lang="en-US" b="0"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1660685301"/>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CA8E82-58CD-E045-8B98-B7A85B79B752}" type="datetime4">
              <a:rPr lang="en-US" smtClean="0"/>
              <a:pPr/>
              <a:t>December 5, 2023</a:t>
            </a:fld>
            <a:endParaRPr lang="en-US" dirty="0">
              <a:latin typeface="+mn-lt"/>
            </a:endParaRPr>
          </a:p>
        </p:txBody>
      </p:sp>
      <p:sp>
        <p:nvSpPr>
          <p:cNvPr id="6" name="Footer Placeholder 5"/>
          <p:cNvSpPr>
            <a:spLocks noGrp="1"/>
          </p:cNvSpPr>
          <p:nvPr>
            <p:ph type="ftr" sz="quarter" idx="11"/>
          </p:nvPr>
        </p:nvSpPr>
        <p:spPr/>
        <p:txBody>
          <a:bodyPr/>
          <a:lstStyle/>
          <a:p>
            <a:r>
              <a:rPr lang="en-US"/>
              <a:t>Annual Review</a:t>
            </a:r>
            <a:endParaRPr lang="en-US" b="0"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2234091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CA8E82-58CD-E045-8B98-B7A85B79B752}" type="datetime4">
              <a:rPr lang="en-US" smtClean="0"/>
              <a:pPr/>
              <a:t>December 5, 2023</a:t>
            </a:fld>
            <a:endParaRPr lang="en-US" dirty="0">
              <a:latin typeface="+mn-lt"/>
            </a:endParaRP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Annual Review</a:t>
            </a:r>
            <a:endParaRPr lang="en-US" b="0"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321871846"/>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Lst>
  <p:hf hdr="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00" userDrawn="1">
          <p15:clr>
            <a:srgbClr val="547EBF"/>
          </p15:clr>
        </p15:guide>
        <p15:guide id="2"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5.xml"/><Relationship Id="rId1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image" Target="../media/image120.png"/><Relationship Id="rId17" Type="http://schemas.openxmlformats.org/officeDocument/2006/relationships/image" Target="../media/image14.png"/><Relationship Id="rId2" Type="http://schemas.openxmlformats.org/officeDocument/2006/relationships/image" Target="../media/image11.png"/><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10.png"/><Relationship Id="rId19"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customXml" Target="../ink/ink3.xml"/><Relationship Id="rId14"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customXml" Target="../ink/ink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17/06/relationships/model3d" Target="../media/model3d2.glb"/></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Legos in rainbow colours">
            <a:extLst>
              <a:ext uri="{FF2B5EF4-FFF2-40B4-BE49-F238E27FC236}">
                <a16:creationId xmlns:a16="http://schemas.microsoft.com/office/drawing/2014/main" id="{21ABC90D-6538-29B9-5B40-C19692966604}"/>
              </a:ext>
            </a:extLst>
          </p:cNvPr>
          <p:cNvPicPr>
            <a:picLocks noChangeAspect="1"/>
          </p:cNvPicPr>
          <p:nvPr/>
        </p:nvPicPr>
        <p:blipFill rotWithShape="1">
          <a:blip r:embed="rId2">
            <a:alphaModFix amt="40000"/>
          </a:blip>
          <a:srcRect/>
          <a:stretch/>
        </p:blipFill>
        <p:spPr>
          <a:xfrm>
            <a:off x="20" y="0"/>
            <a:ext cx="12191980" cy="6857990"/>
          </a:xfrm>
          <a:prstGeom prst="rect">
            <a:avLst/>
          </a:prstGeom>
        </p:spPr>
      </p:pic>
      <p:sp>
        <p:nvSpPr>
          <p:cNvPr id="2" name="Title 1">
            <a:extLst>
              <a:ext uri="{FF2B5EF4-FFF2-40B4-BE49-F238E27FC236}">
                <a16:creationId xmlns:a16="http://schemas.microsoft.com/office/drawing/2014/main" id="{D58AD9D4-8528-781E-ADDF-41892859B228}"/>
              </a:ext>
            </a:extLst>
          </p:cNvPr>
          <p:cNvSpPr>
            <a:spLocks noGrp="1"/>
          </p:cNvSpPr>
          <p:nvPr>
            <p:ph type="ctrTitle"/>
          </p:nvPr>
        </p:nvSpPr>
        <p:spPr>
          <a:xfrm>
            <a:off x="1371600" y="1058465"/>
            <a:ext cx="9448800" cy="2602062"/>
          </a:xfrm>
        </p:spPr>
        <p:txBody>
          <a:bodyPr>
            <a:normAutofit/>
          </a:bodyPr>
          <a:lstStyle/>
          <a:p>
            <a:pPr algn="ctr"/>
            <a:r>
              <a:rPr lang="en-US" dirty="0"/>
              <a:t>Lego DOE</a:t>
            </a:r>
          </a:p>
        </p:txBody>
      </p:sp>
      <p:sp>
        <p:nvSpPr>
          <p:cNvPr id="3" name="Content Placeholder 2">
            <a:extLst>
              <a:ext uri="{FF2B5EF4-FFF2-40B4-BE49-F238E27FC236}">
                <a16:creationId xmlns:a16="http://schemas.microsoft.com/office/drawing/2014/main" id="{3210014B-E545-9827-0550-03420CD3EFE9}"/>
              </a:ext>
            </a:extLst>
          </p:cNvPr>
          <p:cNvSpPr>
            <a:spLocks noGrp="1"/>
          </p:cNvSpPr>
          <p:nvPr>
            <p:ph type="subTitle" idx="1"/>
          </p:nvPr>
        </p:nvSpPr>
        <p:spPr>
          <a:xfrm>
            <a:off x="1371600" y="4032928"/>
            <a:ext cx="9448800" cy="1495807"/>
          </a:xfrm>
        </p:spPr>
        <p:txBody>
          <a:bodyPr>
            <a:normAutofit/>
          </a:bodyPr>
          <a:lstStyle/>
          <a:p>
            <a:r>
              <a:rPr lang="en-US" sz="1800" b="1" dirty="0"/>
              <a:t>Ayush Srivastava</a:t>
            </a:r>
          </a:p>
          <a:p>
            <a:r>
              <a:rPr lang="en-US" sz="1800" b="1" dirty="0"/>
              <a:t>Morris Lu</a:t>
            </a:r>
          </a:p>
          <a:p>
            <a:r>
              <a:rPr lang="en-US" sz="1800" b="1" dirty="0"/>
              <a:t>Abhishek Kumar</a:t>
            </a:r>
          </a:p>
          <a:p>
            <a:r>
              <a:rPr lang="en-US" sz="1800" b="1" dirty="0"/>
              <a:t>Sanjana Ramesh</a:t>
            </a:r>
          </a:p>
        </p:txBody>
      </p:sp>
    </p:spTree>
    <p:extLst>
      <p:ext uri="{BB962C8B-B14F-4D97-AF65-F5344CB8AC3E}">
        <p14:creationId xmlns:p14="http://schemas.microsoft.com/office/powerpoint/2010/main" val="2220499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61F7-346D-4DE8-CC66-AD736B206D9E}"/>
              </a:ext>
            </a:extLst>
          </p:cNvPr>
          <p:cNvSpPr>
            <a:spLocks noGrp="1"/>
          </p:cNvSpPr>
          <p:nvPr>
            <p:ph type="title"/>
          </p:nvPr>
        </p:nvSpPr>
        <p:spPr>
          <a:xfrm>
            <a:off x="2830285" y="194059"/>
            <a:ext cx="8610600" cy="1293028"/>
          </a:xfrm>
        </p:spPr>
        <p:txBody>
          <a:bodyPr/>
          <a:lstStyle/>
          <a:p>
            <a:r>
              <a:rPr lang="en-US" dirty="0"/>
              <a:t>D</a:t>
            </a:r>
          </a:p>
        </p:txBody>
      </p:sp>
      <p:pic>
        <p:nvPicPr>
          <p:cNvPr id="4" name="Picture 3" descr="A toy truck made of building blocks&#10;&#10;Description automatically generated">
            <a:extLst>
              <a:ext uri="{FF2B5EF4-FFF2-40B4-BE49-F238E27FC236}">
                <a16:creationId xmlns:a16="http://schemas.microsoft.com/office/drawing/2014/main" id="{1B795AEC-3246-00E7-348E-F8469F855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72" y="1520441"/>
            <a:ext cx="6858000" cy="5143500"/>
          </a:xfrm>
          <a:prstGeom prst="rect">
            <a:avLst/>
          </a:prstGeom>
        </p:spPr>
      </p:pic>
      <p:sp>
        <p:nvSpPr>
          <p:cNvPr id="5" name="TextBox 4">
            <a:extLst>
              <a:ext uri="{FF2B5EF4-FFF2-40B4-BE49-F238E27FC236}">
                <a16:creationId xmlns:a16="http://schemas.microsoft.com/office/drawing/2014/main" id="{28B8E743-A95D-FE6A-FB62-0AE1C712DC09}"/>
              </a:ext>
            </a:extLst>
          </p:cNvPr>
          <p:cNvSpPr txBox="1"/>
          <p:nvPr/>
        </p:nvSpPr>
        <p:spPr>
          <a:xfrm>
            <a:off x="7440804" y="1612760"/>
            <a:ext cx="4687555" cy="3265446"/>
          </a:xfrm>
          <a:prstGeom prst="rect">
            <a:avLst/>
          </a:prstGeom>
          <a:noFill/>
        </p:spPr>
        <p:txBody>
          <a:bodyPr wrap="square" rtlCol="0">
            <a:spAutoFit/>
          </a:bodyPr>
          <a:lstStyle/>
          <a:p>
            <a:pPr>
              <a:lnSpc>
                <a:spcPct val="150000"/>
              </a:lnSpc>
            </a:pPr>
            <a:r>
              <a:rPr lang="en-US" sz="2000" dirty="0"/>
              <a:t>Model D:</a:t>
            </a:r>
          </a:p>
          <a:p>
            <a:pPr marL="285750" indent="-285750">
              <a:lnSpc>
                <a:spcPct val="150000"/>
              </a:lnSpc>
              <a:buFont typeface="Arial" panose="020B0604020202020204" pitchFamily="34" charset="0"/>
              <a:buChar char="•"/>
            </a:pPr>
            <a:r>
              <a:rPr lang="en-US" sz="2000" dirty="0"/>
              <a:t>D is at High level (With Height)</a:t>
            </a:r>
          </a:p>
          <a:p>
            <a:pPr marL="285750" indent="-285750">
              <a:lnSpc>
                <a:spcPct val="150000"/>
              </a:lnSpc>
              <a:buFont typeface="Arial" panose="020B0604020202020204" pitchFamily="34" charset="0"/>
              <a:buChar char="•"/>
            </a:pPr>
            <a:endParaRPr lang="en-US" sz="2000" dirty="0"/>
          </a:p>
          <a:p>
            <a:pPr>
              <a:lnSpc>
                <a:spcPct val="150000"/>
              </a:lnSpc>
            </a:pPr>
            <a:r>
              <a:rPr lang="en-US" sz="2000" dirty="0"/>
              <a:t>Reason: adding more height to car again cause the center of gravity changes as wells increases the air friction</a:t>
            </a:r>
          </a:p>
        </p:txBody>
      </p:sp>
    </p:spTree>
    <p:extLst>
      <p:ext uri="{BB962C8B-B14F-4D97-AF65-F5344CB8AC3E}">
        <p14:creationId xmlns:p14="http://schemas.microsoft.com/office/powerpoint/2010/main" val="3217690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E7DB-6BCA-821D-7D99-0416EF59EC28}"/>
              </a:ext>
            </a:extLst>
          </p:cNvPr>
          <p:cNvSpPr>
            <a:spLocks noGrp="1"/>
          </p:cNvSpPr>
          <p:nvPr>
            <p:ph type="title"/>
          </p:nvPr>
        </p:nvSpPr>
        <p:spPr/>
        <p:txBody>
          <a:bodyPr/>
          <a:lstStyle/>
          <a:p>
            <a:r>
              <a:rPr lang="en-US" dirty="0"/>
              <a:t>Experimental Design</a:t>
            </a:r>
          </a:p>
        </p:txBody>
      </p:sp>
      <p:sp>
        <p:nvSpPr>
          <p:cNvPr id="3" name="Content Placeholder 2">
            <a:extLst>
              <a:ext uri="{FF2B5EF4-FFF2-40B4-BE49-F238E27FC236}">
                <a16:creationId xmlns:a16="http://schemas.microsoft.com/office/drawing/2014/main" id="{AC27D7F9-DA57-8CC2-B0D8-AAFE11BA31A5}"/>
              </a:ext>
            </a:extLst>
          </p:cNvPr>
          <p:cNvSpPr>
            <a:spLocks noGrp="1"/>
          </p:cNvSpPr>
          <p:nvPr>
            <p:ph idx="1"/>
          </p:nvPr>
        </p:nvSpPr>
        <p:spPr/>
        <p:txBody>
          <a:bodyPr>
            <a:normAutofit/>
          </a:bodyPr>
          <a:lstStyle/>
          <a:p>
            <a:pPr>
              <a:lnSpc>
                <a:spcPct val="150000"/>
              </a:lnSpc>
            </a:pPr>
            <a:r>
              <a:rPr lang="en-US" sz="2400" dirty="0"/>
              <a:t>Full Factorial</a:t>
            </a:r>
          </a:p>
          <a:p>
            <a:pPr>
              <a:lnSpc>
                <a:spcPct val="150000"/>
              </a:lnSpc>
            </a:pPr>
            <a:r>
              <a:rPr lang="en-US" sz="2400" dirty="0"/>
              <a:t>Levels: 2</a:t>
            </a:r>
          </a:p>
          <a:p>
            <a:pPr>
              <a:lnSpc>
                <a:spcPct val="150000"/>
              </a:lnSpc>
            </a:pPr>
            <a:r>
              <a:rPr lang="en-US" sz="2400" dirty="0"/>
              <a:t>Factors(k): 4</a:t>
            </a:r>
          </a:p>
          <a:p>
            <a:pPr>
              <a:lnSpc>
                <a:spcPct val="150000"/>
              </a:lnSpc>
            </a:pPr>
            <a:r>
              <a:rPr lang="en-US" sz="2400" dirty="0"/>
              <a:t>Replications(n): 3</a:t>
            </a:r>
          </a:p>
          <a:p>
            <a:pPr>
              <a:lnSpc>
                <a:spcPct val="150000"/>
              </a:lnSpc>
            </a:pPr>
            <a:r>
              <a:rPr lang="en-US" sz="2400" dirty="0"/>
              <a:t>Observations: 3*2^4 = 48</a:t>
            </a:r>
          </a:p>
        </p:txBody>
      </p:sp>
    </p:spTree>
    <p:extLst>
      <p:ext uri="{BB962C8B-B14F-4D97-AF65-F5344CB8AC3E}">
        <p14:creationId xmlns:p14="http://schemas.microsoft.com/office/powerpoint/2010/main" val="232830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D81BB8-5FF2-1B30-5400-4252F2ED9C7E}"/>
              </a:ext>
            </a:extLst>
          </p:cNvPr>
          <p:cNvSpPr>
            <a:spLocks noGrp="1"/>
          </p:cNvSpPr>
          <p:nvPr>
            <p:ph idx="1"/>
          </p:nvPr>
        </p:nvSpPr>
        <p:spPr>
          <a:xfrm>
            <a:off x="608161" y="2755967"/>
            <a:ext cx="10708975" cy="3519229"/>
          </a:xfrm>
        </p:spPr>
        <p:txBody>
          <a:bodyPr>
            <a:normAutofit/>
          </a:bodyPr>
          <a:lstStyle/>
          <a:p>
            <a:pPr>
              <a:lnSpc>
                <a:spcPct val="200000"/>
              </a:lnSpc>
            </a:pPr>
            <a:r>
              <a:rPr lang="en-US" sz="2200" dirty="0"/>
              <a:t>We dropped the car at the same spot and made sure the launch of the car is from same height and same angle each time trying to release variability as much as we could. </a:t>
            </a:r>
          </a:p>
          <a:p>
            <a:pPr marL="0" indent="0">
              <a:buNone/>
            </a:pPr>
            <a:endParaRPr lang="en-US" dirty="0"/>
          </a:p>
        </p:txBody>
      </p:sp>
      <p:sp>
        <p:nvSpPr>
          <p:cNvPr id="8" name="Title 7">
            <a:extLst>
              <a:ext uri="{FF2B5EF4-FFF2-40B4-BE49-F238E27FC236}">
                <a16:creationId xmlns:a16="http://schemas.microsoft.com/office/drawing/2014/main" id="{E279F1D6-E702-6038-ED97-D590A8710DD7}"/>
              </a:ext>
            </a:extLst>
          </p:cNvPr>
          <p:cNvSpPr>
            <a:spLocks noGrp="1"/>
          </p:cNvSpPr>
          <p:nvPr>
            <p:ph type="title"/>
          </p:nvPr>
        </p:nvSpPr>
        <p:spPr>
          <a:xfrm>
            <a:off x="2231935" y="746125"/>
            <a:ext cx="8610600" cy="1293028"/>
          </a:xfrm>
        </p:spPr>
        <p:txBody>
          <a:bodyPr/>
          <a:lstStyle/>
          <a:p>
            <a:r>
              <a:rPr lang="en-US" dirty="0"/>
              <a:t>How did we do it </a:t>
            </a:r>
            <a:r>
              <a:rPr lang="en-US" dirty="0">
                <a:latin typeface="Arial Nova" panose="020B0504020202020204" pitchFamily="34" charset="0"/>
              </a:rPr>
              <a:t>?</a:t>
            </a:r>
          </a:p>
        </p:txBody>
      </p:sp>
    </p:spTree>
    <p:extLst>
      <p:ext uri="{BB962C8B-B14F-4D97-AF65-F5344CB8AC3E}">
        <p14:creationId xmlns:p14="http://schemas.microsoft.com/office/powerpoint/2010/main" val="1216629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567B-A89A-CCE8-E9BF-8E7C6922F693}"/>
              </a:ext>
            </a:extLst>
          </p:cNvPr>
          <p:cNvSpPr>
            <a:spLocks noGrp="1"/>
          </p:cNvSpPr>
          <p:nvPr>
            <p:ph type="title"/>
          </p:nvPr>
        </p:nvSpPr>
        <p:spPr>
          <a:xfrm>
            <a:off x="4673599" y="764373"/>
            <a:ext cx="7198527" cy="1293028"/>
          </a:xfrm>
        </p:spPr>
        <p:txBody>
          <a:bodyPr>
            <a:normAutofit/>
          </a:bodyPr>
          <a:lstStyle/>
          <a:p>
            <a:r>
              <a:rPr lang="en-US" dirty="0"/>
              <a:t>First Model Analysis</a:t>
            </a:r>
          </a:p>
        </p:txBody>
      </p:sp>
      <p:sp>
        <p:nvSpPr>
          <p:cNvPr id="21" name="Rectangle 20">
            <a:extLst>
              <a:ext uri="{FF2B5EF4-FFF2-40B4-BE49-F238E27FC236}">
                <a16:creationId xmlns:a16="http://schemas.microsoft.com/office/drawing/2014/main" id="{39A1E4BA-7C9E-4CDE-8BA8-AD6D6C78A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966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table of numbers and symbols&#10;&#10;Description automatically generated">
            <a:extLst>
              <a:ext uri="{FF2B5EF4-FFF2-40B4-BE49-F238E27FC236}">
                <a16:creationId xmlns:a16="http://schemas.microsoft.com/office/drawing/2014/main" id="{3DE6CC02-D1BA-85B0-F1F0-2CCEB06807E7}"/>
              </a:ext>
            </a:extLst>
          </p:cNvPr>
          <p:cNvPicPr>
            <a:picLocks noChangeAspect="1"/>
          </p:cNvPicPr>
          <p:nvPr/>
        </p:nvPicPr>
        <p:blipFill>
          <a:blip r:embed="rId2"/>
          <a:stretch>
            <a:fillRect/>
          </a:stretch>
        </p:blipFill>
        <p:spPr>
          <a:xfrm>
            <a:off x="109321" y="3531620"/>
            <a:ext cx="3635986" cy="3263296"/>
          </a:xfrm>
          <a:prstGeom prst="rect">
            <a:avLst/>
          </a:prstGeom>
        </p:spPr>
      </p:pic>
      <p:pic>
        <p:nvPicPr>
          <p:cNvPr id="3" name="Content Placeholder 10" descr="A close-up of a number&#10;&#10;Description automatically generated">
            <a:extLst>
              <a:ext uri="{FF2B5EF4-FFF2-40B4-BE49-F238E27FC236}">
                <a16:creationId xmlns:a16="http://schemas.microsoft.com/office/drawing/2014/main" id="{05A5D1F8-D15D-BCD9-69F9-B6D9969EDB94}"/>
              </a:ext>
            </a:extLst>
          </p:cNvPr>
          <p:cNvPicPr>
            <a:picLocks noChangeAspect="1"/>
          </p:cNvPicPr>
          <p:nvPr/>
        </p:nvPicPr>
        <p:blipFill>
          <a:blip r:embed="rId3"/>
          <a:stretch>
            <a:fillRect/>
          </a:stretch>
        </p:blipFill>
        <p:spPr bwMode="auto">
          <a:xfrm>
            <a:off x="109321" y="2714595"/>
            <a:ext cx="2944234" cy="817025"/>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11">
            <a:extLst>
              <a:ext uri="{FF2B5EF4-FFF2-40B4-BE49-F238E27FC236}">
                <a16:creationId xmlns:a16="http://schemas.microsoft.com/office/drawing/2014/main" id="{48DBCA2F-08FA-818A-4A90-67F26864913A}"/>
              </a:ext>
            </a:extLst>
          </p:cNvPr>
          <p:cNvSpPr>
            <a:spLocks noGrp="1"/>
          </p:cNvSpPr>
          <p:nvPr>
            <p:ph idx="1"/>
          </p:nvPr>
        </p:nvSpPr>
        <p:spPr>
          <a:xfrm>
            <a:off x="5039526" y="2229246"/>
            <a:ext cx="6832600" cy="3231550"/>
          </a:xfrm>
        </p:spPr>
        <p:txBody>
          <a:bodyPr>
            <a:noAutofit/>
          </a:bodyPr>
          <a:lstStyle/>
          <a:p>
            <a:pPr>
              <a:lnSpc>
                <a:spcPct val="150000"/>
              </a:lnSpc>
            </a:pPr>
            <a:r>
              <a:rPr lang="en-US" sz="2400" dirty="0"/>
              <a:t>Significant Factors:</a:t>
            </a:r>
          </a:p>
          <a:p>
            <a:pPr lvl="1">
              <a:lnSpc>
                <a:spcPct val="150000"/>
              </a:lnSpc>
            </a:pPr>
            <a:r>
              <a:rPr lang="en-US" sz="2400" dirty="0"/>
              <a:t>B: P value = 0.002</a:t>
            </a:r>
          </a:p>
          <a:p>
            <a:pPr lvl="1">
              <a:lnSpc>
                <a:spcPct val="150000"/>
              </a:lnSpc>
            </a:pPr>
            <a:r>
              <a:rPr lang="en-US" sz="2400" dirty="0"/>
              <a:t>BC: P value = 0.029</a:t>
            </a:r>
          </a:p>
          <a:p>
            <a:pPr lvl="1">
              <a:lnSpc>
                <a:spcPct val="150000"/>
              </a:lnSpc>
            </a:pPr>
            <a:r>
              <a:rPr lang="en-US" sz="2400" dirty="0"/>
              <a:t>AC: P value = 0.045</a:t>
            </a:r>
          </a:p>
          <a:p>
            <a:pPr lvl="1">
              <a:lnSpc>
                <a:spcPct val="150000"/>
              </a:lnSpc>
            </a:pPr>
            <a:r>
              <a:rPr lang="en-US" sz="2400" dirty="0"/>
              <a:t>ABC: P value = 0.005</a:t>
            </a:r>
          </a:p>
        </p:txBody>
      </p:sp>
      <p:pic>
        <p:nvPicPr>
          <p:cNvPr id="28" name="Content Placeholder 7">
            <a:extLst>
              <a:ext uri="{FF2B5EF4-FFF2-40B4-BE49-F238E27FC236}">
                <a16:creationId xmlns:a16="http://schemas.microsoft.com/office/drawing/2014/main" id="{3ED23366-C381-5132-65E7-88D3681FDCBA}"/>
              </a:ext>
            </a:extLst>
          </p:cNvPr>
          <p:cNvPicPr>
            <a:picLocks noChangeAspect="1"/>
          </p:cNvPicPr>
          <p:nvPr/>
        </p:nvPicPr>
        <p:blipFill>
          <a:blip r:embed="rId4"/>
          <a:stretch>
            <a:fillRect/>
          </a:stretch>
        </p:blipFill>
        <p:spPr>
          <a:xfrm>
            <a:off x="-27298" y="20608"/>
            <a:ext cx="4196959" cy="2780558"/>
          </a:xfrm>
          <a:prstGeom prst="rect">
            <a:avLst/>
          </a:prstGeom>
        </p:spPr>
      </p:pic>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C8B5B295-E36E-5382-986F-AC98103EFEAC}"/>
                  </a:ext>
                </a:extLst>
              </p14:cNvPr>
              <p14:cNvContentPartPr/>
              <p14:nvPr/>
            </p14:nvContentPartPr>
            <p14:xfrm>
              <a:off x="236022" y="4456396"/>
              <a:ext cx="360" cy="360"/>
            </p14:xfrm>
          </p:contentPart>
        </mc:Choice>
        <mc:Fallback xmlns="">
          <p:pic>
            <p:nvPicPr>
              <p:cNvPr id="29" name="Ink 28">
                <a:extLst>
                  <a:ext uri="{FF2B5EF4-FFF2-40B4-BE49-F238E27FC236}">
                    <a16:creationId xmlns:a16="http://schemas.microsoft.com/office/drawing/2014/main" id="{C8B5B295-E36E-5382-986F-AC98103EFEAC}"/>
                  </a:ext>
                </a:extLst>
              </p:cNvPr>
              <p:cNvPicPr/>
              <p:nvPr/>
            </p:nvPicPr>
            <p:blipFill>
              <a:blip r:embed="rId6"/>
              <a:stretch>
                <a:fillRect/>
              </a:stretch>
            </p:blipFill>
            <p:spPr>
              <a:xfrm>
                <a:off x="200382" y="4384396"/>
                <a:ext cx="72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4B8F7C26-6E0C-946A-513D-B20E188E9046}"/>
                  </a:ext>
                </a:extLst>
              </p14:cNvPr>
              <p14:cNvContentPartPr/>
              <p14:nvPr/>
            </p14:nvContentPartPr>
            <p14:xfrm>
              <a:off x="3079662" y="4461076"/>
              <a:ext cx="210960" cy="360"/>
            </p14:xfrm>
          </p:contentPart>
        </mc:Choice>
        <mc:Fallback xmlns="">
          <p:pic>
            <p:nvPicPr>
              <p:cNvPr id="30" name="Ink 29">
                <a:extLst>
                  <a:ext uri="{FF2B5EF4-FFF2-40B4-BE49-F238E27FC236}">
                    <a16:creationId xmlns:a16="http://schemas.microsoft.com/office/drawing/2014/main" id="{4B8F7C26-6E0C-946A-513D-B20E188E9046}"/>
                  </a:ext>
                </a:extLst>
              </p:cNvPr>
              <p:cNvPicPr/>
              <p:nvPr/>
            </p:nvPicPr>
            <p:blipFill>
              <a:blip r:embed="rId8"/>
              <a:stretch>
                <a:fillRect/>
              </a:stretch>
            </p:blipFill>
            <p:spPr>
              <a:xfrm>
                <a:off x="3044022" y="4389436"/>
                <a:ext cx="282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9B9E3050-DB12-2CAC-8F51-F6131B8E81B1}"/>
                  </a:ext>
                </a:extLst>
              </p14:cNvPr>
              <p14:cNvContentPartPr/>
              <p14:nvPr/>
            </p14:nvContentPartPr>
            <p14:xfrm>
              <a:off x="240702" y="5446036"/>
              <a:ext cx="130680" cy="360"/>
            </p14:xfrm>
          </p:contentPart>
        </mc:Choice>
        <mc:Fallback xmlns="">
          <p:pic>
            <p:nvPicPr>
              <p:cNvPr id="31" name="Ink 30">
                <a:extLst>
                  <a:ext uri="{FF2B5EF4-FFF2-40B4-BE49-F238E27FC236}">
                    <a16:creationId xmlns:a16="http://schemas.microsoft.com/office/drawing/2014/main" id="{9B9E3050-DB12-2CAC-8F51-F6131B8E81B1}"/>
                  </a:ext>
                </a:extLst>
              </p:cNvPr>
              <p:cNvPicPr/>
              <p:nvPr/>
            </p:nvPicPr>
            <p:blipFill>
              <a:blip r:embed="rId10"/>
              <a:stretch>
                <a:fillRect/>
              </a:stretch>
            </p:blipFill>
            <p:spPr>
              <a:xfrm>
                <a:off x="205062" y="5374396"/>
                <a:ext cx="202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6B6990BF-61D0-FCD6-D4FD-33577210D0EC}"/>
                  </a:ext>
                </a:extLst>
              </p14:cNvPr>
              <p14:cNvContentPartPr/>
              <p14:nvPr/>
            </p14:nvContentPartPr>
            <p14:xfrm>
              <a:off x="3085062" y="5460796"/>
              <a:ext cx="205560" cy="360"/>
            </p14:xfrm>
          </p:contentPart>
        </mc:Choice>
        <mc:Fallback xmlns="">
          <p:pic>
            <p:nvPicPr>
              <p:cNvPr id="32" name="Ink 31">
                <a:extLst>
                  <a:ext uri="{FF2B5EF4-FFF2-40B4-BE49-F238E27FC236}">
                    <a16:creationId xmlns:a16="http://schemas.microsoft.com/office/drawing/2014/main" id="{6B6990BF-61D0-FCD6-D4FD-33577210D0EC}"/>
                  </a:ext>
                </a:extLst>
              </p:cNvPr>
              <p:cNvPicPr/>
              <p:nvPr/>
            </p:nvPicPr>
            <p:blipFill>
              <a:blip r:embed="rId12"/>
              <a:stretch>
                <a:fillRect/>
              </a:stretch>
            </p:blipFill>
            <p:spPr>
              <a:xfrm>
                <a:off x="3049062" y="5389156"/>
                <a:ext cx="277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1C30C931-3460-717B-A42D-CC650D36529D}"/>
                  </a:ext>
                </a:extLst>
              </p14:cNvPr>
              <p14:cNvContentPartPr/>
              <p14:nvPr/>
            </p14:nvContentPartPr>
            <p14:xfrm>
              <a:off x="246102" y="5124196"/>
              <a:ext cx="135360" cy="360"/>
            </p14:xfrm>
          </p:contentPart>
        </mc:Choice>
        <mc:Fallback xmlns="">
          <p:pic>
            <p:nvPicPr>
              <p:cNvPr id="33" name="Ink 32">
                <a:extLst>
                  <a:ext uri="{FF2B5EF4-FFF2-40B4-BE49-F238E27FC236}">
                    <a16:creationId xmlns:a16="http://schemas.microsoft.com/office/drawing/2014/main" id="{1C30C931-3460-717B-A42D-CC650D36529D}"/>
                  </a:ext>
                </a:extLst>
              </p:cNvPr>
              <p:cNvPicPr/>
              <p:nvPr/>
            </p:nvPicPr>
            <p:blipFill>
              <a:blip r:embed="rId14"/>
              <a:stretch>
                <a:fillRect/>
              </a:stretch>
            </p:blipFill>
            <p:spPr>
              <a:xfrm>
                <a:off x="210102" y="5052556"/>
                <a:ext cx="207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661462C0-E506-6348-CE61-A809897AE7B8}"/>
                  </a:ext>
                </a:extLst>
              </p14:cNvPr>
              <p14:cNvContentPartPr/>
              <p14:nvPr/>
            </p14:nvContentPartPr>
            <p14:xfrm>
              <a:off x="3074622" y="5119516"/>
              <a:ext cx="210960" cy="360"/>
            </p14:xfrm>
          </p:contentPart>
        </mc:Choice>
        <mc:Fallback xmlns="">
          <p:pic>
            <p:nvPicPr>
              <p:cNvPr id="34" name="Ink 33">
                <a:extLst>
                  <a:ext uri="{FF2B5EF4-FFF2-40B4-BE49-F238E27FC236}">
                    <a16:creationId xmlns:a16="http://schemas.microsoft.com/office/drawing/2014/main" id="{661462C0-E506-6348-CE61-A809897AE7B8}"/>
                  </a:ext>
                </a:extLst>
              </p:cNvPr>
              <p:cNvPicPr/>
              <p:nvPr/>
            </p:nvPicPr>
            <p:blipFill>
              <a:blip r:embed="rId8"/>
              <a:stretch>
                <a:fillRect/>
              </a:stretch>
            </p:blipFill>
            <p:spPr>
              <a:xfrm>
                <a:off x="3038622" y="5047876"/>
                <a:ext cx="282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57994697-559F-E76F-078C-507FB73D6803}"/>
                  </a:ext>
                </a:extLst>
              </p14:cNvPr>
              <p14:cNvContentPartPr/>
              <p14:nvPr/>
            </p14:nvContentPartPr>
            <p14:xfrm>
              <a:off x="230982" y="5983516"/>
              <a:ext cx="251280" cy="360"/>
            </p14:xfrm>
          </p:contentPart>
        </mc:Choice>
        <mc:Fallback xmlns="">
          <p:pic>
            <p:nvPicPr>
              <p:cNvPr id="35" name="Ink 34">
                <a:extLst>
                  <a:ext uri="{FF2B5EF4-FFF2-40B4-BE49-F238E27FC236}">
                    <a16:creationId xmlns:a16="http://schemas.microsoft.com/office/drawing/2014/main" id="{57994697-559F-E76F-078C-507FB73D6803}"/>
                  </a:ext>
                </a:extLst>
              </p:cNvPr>
              <p:cNvPicPr/>
              <p:nvPr/>
            </p:nvPicPr>
            <p:blipFill>
              <a:blip r:embed="rId17"/>
              <a:stretch>
                <a:fillRect/>
              </a:stretch>
            </p:blipFill>
            <p:spPr>
              <a:xfrm>
                <a:off x="194982" y="5911876"/>
                <a:ext cx="322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4D681F01-09A3-6E8E-54A9-5B07ABD40541}"/>
                  </a:ext>
                </a:extLst>
              </p14:cNvPr>
              <p14:cNvContentPartPr/>
              <p14:nvPr/>
            </p14:nvContentPartPr>
            <p14:xfrm>
              <a:off x="3064542" y="5973076"/>
              <a:ext cx="248040" cy="24120"/>
            </p14:xfrm>
          </p:contentPart>
        </mc:Choice>
        <mc:Fallback xmlns="">
          <p:pic>
            <p:nvPicPr>
              <p:cNvPr id="36" name="Ink 35">
                <a:extLst>
                  <a:ext uri="{FF2B5EF4-FFF2-40B4-BE49-F238E27FC236}">
                    <a16:creationId xmlns:a16="http://schemas.microsoft.com/office/drawing/2014/main" id="{4D681F01-09A3-6E8E-54A9-5B07ABD40541}"/>
                  </a:ext>
                </a:extLst>
              </p:cNvPr>
              <p:cNvPicPr/>
              <p:nvPr/>
            </p:nvPicPr>
            <p:blipFill>
              <a:blip r:embed="rId19"/>
              <a:stretch>
                <a:fillRect/>
              </a:stretch>
            </p:blipFill>
            <p:spPr>
              <a:xfrm>
                <a:off x="3028542" y="5901436"/>
                <a:ext cx="319680" cy="167760"/>
              </a:xfrm>
              <a:prstGeom prst="rect">
                <a:avLst/>
              </a:prstGeom>
            </p:spPr>
          </p:pic>
        </mc:Fallback>
      </mc:AlternateContent>
    </p:spTree>
    <p:extLst>
      <p:ext uri="{BB962C8B-B14F-4D97-AF65-F5344CB8AC3E}">
        <p14:creationId xmlns:p14="http://schemas.microsoft.com/office/powerpoint/2010/main" val="316773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E461-6DD0-9B10-00E0-04F64947CF27}"/>
              </a:ext>
            </a:extLst>
          </p:cNvPr>
          <p:cNvSpPr>
            <a:spLocks noGrp="1"/>
          </p:cNvSpPr>
          <p:nvPr>
            <p:ph type="title"/>
          </p:nvPr>
        </p:nvSpPr>
        <p:spPr>
          <a:xfrm>
            <a:off x="2895600" y="493067"/>
            <a:ext cx="8610600" cy="1293028"/>
          </a:xfrm>
        </p:spPr>
        <p:txBody>
          <a:bodyPr/>
          <a:lstStyle/>
          <a:p>
            <a:r>
              <a:rPr lang="en-US" dirty="0"/>
              <a:t>Residual Analysis: First Model</a:t>
            </a:r>
          </a:p>
        </p:txBody>
      </p:sp>
      <p:pic>
        <p:nvPicPr>
          <p:cNvPr id="8" name="Content Placeholder 7" descr="A graph of residual plots for distance&#10;&#10;Description automatically generated">
            <a:extLst>
              <a:ext uri="{FF2B5EF4-FFF2-40B4-BE49-F238E27FC236}">
                <a16:creationId xmlns:a16="http://schemas.microsoft.com/office/drawing/2014/main" id="{6D6154AF-B0A1-47C8-8050-2B28222BDDB2}"/>
              </a:ext>
            </a:extLst>
          </p:cNvPr>
          <p:cNvPicPr>
            <a:picLocks noGrp="1" noChangeAspect="1"/>
          </p:cNvPicPr>
          <p:nvPr>
            <p:ph idx="1"/>
          </p:nvPr>
        </p:nvPicPr>
        <p:blipFill>
          <a:blip r:embed="rId2"/>
          <a:stretch>
            <a:fillRect/>
          </a:stretch>
        </p:blipFill>
        <p:spPr>
          <a:xfrm>
            <a:off x="388132" y="2188900"/>
            <a:ext cx="6019771" cy="4024313"/>
          </a:xfrm>
        </p:spPr>
      </p:pic>
      <p:sp>
        <p:nvSpPr>
          <p:cNvPr id="7" name="TextBox 6">
            <a:extLst>
              <a:ext uri="{FF2B5EF4-FFF2-40B4-BE49-F238E27FC236}">
                <a16:creationId xmlns:a16="http://schemas.microsoft.com/office/drawing/2014/main" id="{1C428D91-745A-89C6-68EA-A778EB2BAEF0}"/>
              </a:ext>
            </a:extLst>
          </p:cNvPr>
          <p:cNvSpPr txBox="1"/>
          <p:nvPr/>
        </p:nvSpPr>
        <p:spPr>
          <a:xfrm>
            <a:off x="6994901" y="6134757"/>
            <a:ext cx="4721818" cy="369332"/>
          </a:xfrm>
          <a:prstGeom prst="rect">
            <a:avLst/>
          </a:prstGeom>
          <a:noFill/>
        </p:spPr>
        <p:txBody>
          <a:bodyPr wrap="square" rtlCol="0">
            <a:spAutoFit/>
          </a:bodyPr>
          <a:lstStyle/>
          <a:p>
            <a:r>
              <a:rPr lang="en-US" dirty="0"/>
              <a:t>Next: Refine model (Sparsity Principle)</a:t>
            </a:r>
          </a:p>
        </p:txBody>
      </p:sp>
      <p:graphicFrame>
        <p:nvGraphicFramePr>
          <p:cNvPr id="10" name="TextBox 2">
            <a:extLst>
              <a:ext uri="{FF2B5EF4-FFF2-40B4-BE49-F238E27FC236}">
                <a16:creationId xmlns:a16="http://schemas.microsoft.com/office/drawing/2014/main" id="{A3B6409D-EFEC-BF98-034C-D759806D26BB}"/>
              </a:ext>
            </a:extLst>
          </p:cNvPr>
          <p:cNvGraphicFramePr/>
          <p:nvPr>
            <p:extLst>
              <p:ext uri="{D42A27DB-BD31-4B8C-83A1-F6EECF244321}">
                <p14:modId xmlns:p14="http://schemas.microsoft.com/office/powerpoint/2010/main" val="1515686988"/>
              </p:ext>
            </p:extLst>
          </p:nvPr>
        </p:nvGraphicFramePr>
        <p:xfrm>
          <a:off x="6918290" y="1786095"/>
          <a:ext cx="5006158" cy="4188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2416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6EAE-6F79-E387-CE69-DD5B52A99D02}"/>
              </a:ext>
            </a:extLst>
          </p:cNvPr>
          <p:cNvSpPr>
            <a:spLocks noGrp="1"/>
          </p:cNvSpPr>
          <p:nvPr>
            <p:ph type="title"/>
          </p:nvPr>
        </p:nvSpPr>
        <p:spPr>
          <a:xfrm>
            <a:off x="4673600" y="764373"/>
            <a:ext cx="6832600" cy="1293028"/>
          </a:xfrm>
        </p:spPr>
        <p:txBody>
          <a:bodyPr>
            <a:normAutofit/>
          </a:bodyPr>
          <a:lstStyle/>
          <a:p>
            <a:r>
              <a:rPr lang="en-US" dirty="0"/>
              <a:t>Refined Model</a:t>
            </a:r>
          </a:p>
        </p:txBody>
      </p:sp>
      <p:sp>
        <p:nvSpPr>
          <p:cNvPr id="19" name="Rectangle 18">
            <a:extLst>
              <a:ext uri="{FF2B5EF4-FFF2-40B4-BE49-F238E27FC236}">
                <a16:creationId xmlns:a16="http://schemas.microsoft.com/office/drawing/2014/main" id="{39A1E4BA-7C9E-4CDE-8BA8-AD6D6C78A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966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screenshot of a graph&#10;&#10;Description automatically generated">
            <a:extLst>
              <a:ext uri="{FF2B5EF4-FFF2-40B4-BE49-F238E27FC236}">
                <a16:creationId xmlns:a16="http://schemas.microsoft.com/office/drawing/2014/main" id="{5B581D74-6023-976D-C2AB-DFFC2BFA0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2" y="1410887"/>
            <a:ext cx="4037955" cy="2887135"/>
          </a:xfrm>
          <a:prstGeom prst="rect">
            <a:avLst/>
          </a:prstGeom>
        </p:spPr>
      </p:pic>
      <p:sp>
        <p:nvSpPr>
          <p:cNvPr id="6" name="Slide Number Placeholder 5">
            <a:extLst>
              <a:ext uri="{FF2B5EF4-FFF2-40B4-BE49-F238E27FC236}">
                <a16:creationId xmlns:a16="http://schemas.microsoft.com/office/drawing/2014/main" id="{65941F76-36FE-1FB0-5E36-192909B96A42}"/>
              </a:ext>
            </a:extLst>
          </p:cNvPr>
          <p:cNvSpPr>
            <a:spLocks noGrp="1"/>
          </p:cNvSpPr>
          <p:nvPr>
            <p:ph type="sldNum" sz="quarter" idx="12"/>
          </p:nvPr>
        </p:nvSpPr>
        <p:spPr>
          <a:xfrm>
            <a:off x="8763000" y="381000"/>
            <a:ext cx="2743200" cy="365125"/>
          </a:xfrm>
        </p:spPr>
        <p:txBody>
          <a:bodyPr>
            <a:normAutofit/>
          </a:bodyPr>
          <a:lstStyle/>
          <a:p>
            <a:pPr>
              <a:spcAft>
                <a:spcPts val="600"/>
              </a:spcAft>
            </a:pPr>
            <a:fld id="{294A09A9-5501-47C1-A89A-A340965A2BE2}" type="slidenum">
              <a:rPr lang="en-US" smtClean="0"/>
              <a:pPr>
                <a:spcAft>
                  <a:spcPts val="600"/>
                </a:spcAft>
              </a:pPr>
              <a:t>15</a:t>
            </a:fld>
            <a:endParaRPr lang="en-US">
              <a:latin typeface="+mn-lt"/>
            </a:endParaRPr>
          </a:p>
        </p:txBody>
      </p:sp>
      <p:pic>
        <p:nvPicPr>
          <p:cNvPr id="12" name="Picture 11" descr="A close-up of a number&#10;&#10;Description automatically generated">
            <a:extLst>
              <a:ext uri="{FF2B5EF4-FFF2-40B4-BE49-F238E27FC236}">
                <a16:creationId xmlns:a16="http://schemas.microsoft.com/office/drawing/2014/main" id="{4A1DA02D-D38B-88A6-EFE5-B7EFEC35E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9" y="4421813"/>
            <a:ext cx="4058612" cy="1126264"/>
          </a:xfrm>
          <a:prstGeom prst="rect">
            <a:avLst/>
          </a:prstGeom>
        </p:spPr>
      </p:pic>
      <p:sp>
        <p:nvSpPr>
          <p:cNvPr id="16" name="Content Placeholder 15">
            <a:extLst>
              <a:ext uri="{FF2B5EF4-FFF2-40B4-BE49-F238E27FC236}">
                <a16:creationId xmlns:a16="http://schemas.microsoft.com/office/drawing/2014/main" id="{58D94136-3F6B-1514-AE7B-DEC1091176E6}"/>
              </a:ext>
            </a:extLst>
          </p:cNvPr>
          <p:cNvSpPr>
            <a:spLocks noGrp="1"/>
          </p:cNvSpPr>
          <p:nvPr>
            <p:ph idx="1"/>
          </p:nvPr>
        </p:nvSpPr>
        <p:spPr>
          <a:xfrm>
            <a:off x="4673600" y="2194560"/>
            <a:ext cx="6832600" cy="4024125"/>
          </a:xfrm>
        </p:spPr>
        <p:txBody>
          <a:bodyPr>
            <a:normAutofit/>
          </a:bodyPr>
          <a:lstStyle/>
          <a:p>
            <a:pPr marL="457200" lvl="1" indent="0">
              <a:lnSpc>
                <a:spcPct val="150000"/>
              </a:lnSpc>
              <a:buNone/>
            </a:pPr>
            <a:r>
              <a:rPr lang="en-US" sz="2400" dirty="0"/>
              <a:t>Standard Error (S) increased 2.756</a:t>
            </a:r>
          </a:p>
          <a:p>
            <a:pPr marL="457200" lvl="1" indent="0">
              <a:lnSpc>
                <a:spcPct val="150000"/>
              </a:lnSpc>
              <a:buNone/>
            </a:pPr>
            <a:r>
              <a:rPr lang="en-US" sz="2400" dirty="0"/>
              <a:t>R-sq decreased 9.93%</a:t>
            </a:r>
          </a:p>
          <a:p>
            <a:pPr marL="457200" lvl="1" indent="0">
              <a:lnSpc>
                <a:spcPct val="150000"/>
              </a:lnSpc>
              <a:buNone/>
            </a:pPr>
            <a:r>
              <a:rPr lang="en-US" sz="2400" dirty="0"/>
              <a:t>R-sq(adj) decreased 6.36%</a:t>
            </a:r>
          </a:p>
          <a:p>
            <a:pPr marL="457200" lvl="1" indent="0">
              <a:lnSpc>
                <a:spcPct val="150000"/>
              </a:lnSpc>
              <a:buNone/>
            </a:pPr>
            <a:r>
              <a:rPr lang="en-US" sz="2400" dirty="0"/>
              <a:t>R-sq(pred) increased 1.48%</a:t>
            </a:r>
          </a:p>
        </p:txBody>
      </p:sp>
    </p:spTree>
    <p:extLst>
      <p:ext uri="{BB962C8B-B14F-4D97-AF65-F5344CB8AC3E}">
        <p14:creationId xmlns:p14="http://schemas.microsoft.com/office/powerpoint/2010/main" val="72962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E461-6DD0-9B10-00E0-04F64947CF27}"/>
              </a:ext>
            </a:extLst>
          </p:cNvPr>
          <p:cNvSpPr>
            <a:spLocks noGrp="1"/>
          </p:cNvSpPr>
          <p:nvPr>
            <p:ph type="title"/>
          </p:nvPr>
        </p:nvSpPr>
        <p:spPr>
          <a:xfrm>
            <a:off x="1457011" y="493067"/>
            <a:ext cx="10049189" cy="1293028"/>
          </a:xfrm>
        </p:spPr>
        <p:txBody>
          <a:bodyPr/>
          <a:lstStyle/>
          <a:p>
            <a:r>
              <a:rPr lang="en-US" dirty="0"/>
              <a:t>Residual Analysis: Refined Model</a:t>
            </a:r>
          </a:p>
        </p:txBody>
      </p:sp>
      <p:graphicFrame>
        <p:nvGraphicFramePr>
          <p:cNvPr id="10" name="TextBox 2">
            <a:extLst>
              <a:ext uri="{FF2B5EF4-FFF2-40B4-BE49-F238E27FC236}">
                <a16:creationId xmlns:a16="http://schemas.microsoft.com/office/drawing/2014/main" id="{A3B6409D-EFEC-BF98-034C-D759806D26BB}"/>
              </a:ext>
            </a:extLst>
          </p:cNvPr>
          <p:cNvGraphicFramePr/>
          <p:nvPr/>
        </p:nvGraphicFramePr>
        <p:xfrm>
          <a:off x="6918290" y="1786095"/>
          <a:ext cx="5006158" cy="4188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9" descr="A graph of residual plots&#10;&#10;Description automatically generated with medium confidence">
            <a:extLst>
              <a:ext uri="{FF2B5EF4-FFF2-40B4-BE49-F238E27FC236}">
                <a16:creationId xmlns:a16="http://schemas.microsoft.com/office/drawing/2014/main" id="{EBEE225D-19D4-7D0A-6CED-8AFDE4AD7D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050" y="2148708"/>
            <a:ext cx="6057386" cy="4024313"/>
          </a:xfrm>
          <a:prstGeom prst="rect">
            <a:avLst/>
          </a:prstGeom>
        </p:spPr>
      </p:pic>
    </p:spTree>
    <p:extLst>
      <p:ext uri="{BB962C8B-B14F-4D97-AF65-F5344CB8AC3E}">
        <p14:creationId xmlns:p14="http://schemas.microsoft.com/office/powerpoint/2010/main" val="330667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F4E6F03-0DA6-A849-4BBF-64227636C476}"/>
              </a:ext>
            </a:extLst>
          </p:cNvPr>
          <p:cNvSpPr txBox="1">
            <a:spLocks/>
          </p:cNvSpPr>
          <p:nvPr/>
        </p:nvSpPr>
        <p:spPr>
          <a:xfrm>
            <a:off x="4673600" y="764373"/>
            <a:ext cx="6832600" cy="752928"/>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Analysis Conclusion</a:t>
            </a:r>
          </a:p>
        </p:txBody>
      </p:sp>
      <p:sp>
        <p:nvSpPr>
          <p:cNvPr id="6" name="TextBox 5">
            <a:extLst>
              <a:ext uri="{FF2B5EF4-FFF2-40B4-BE49-F238E27FC236}">
                <a16:creationId xmlns:a16="http://schemas.microsoft.com/office/drawing/2014/main" id="{E65B15DA-7E8B-EB91-EE3F-0131AEAB7AFA}"/>
              </a:ext>
            </a:extLst>
          </p:cNvPr>
          <p:cNvSpPr txBox="1"/>
          <p:nvPr/>
        </p:nvSpPr>
        <p:spPr>
          <a:xfrm>
            <a:off x="391886" y="1929284"/>
            <a:ext cx="11676183" cy="32316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Model does not fit the data well.</a:t>
            </a:r>
          </a:p>
          <a:p>
            <a:pPr marL="285750" indent="-285750">
              <a:lnSpc>
                <a:spcPct val="150000"/>
              </a:lnSpc>
              <a:buFont typeface="Arial" panose="020B0604020202020204" pitchFamily="34" charset="0"/>
              <a:buChar char="•"/>
            </a:pPr>
            <a:r>
              <a:rPr lang="en-US" sz="2400" dirty="0"/>
              <a:t>Might Removed some variables which is important.</a:t>
            </a:r>
          </a:p>
          <a:p>
            <a:pPr marL="285750" indent="-285750">
              <a:lnSpc>
                <a:spcPct val="150000"/>
              </a:lnSpc>
              <a:buFont typeface="Arial" panose="020B0604020202020204" pitchFamily="34" charset="0"/>
              <a:buChar char="•"/>
            </a:pPr>
            <a:r>
              <a:rPr lang="en-US" sz="2400" dirty="0"/>
              <a:t>The increase of R-sq(pred) indicate that the model may perform better on new data.</a:t>
            </a:r>
          </a:p>
          <a:p>
            <a:endParaRPr lang="en-US" dirty="0"/>
          </a:p>
          <a:p>
            <a:r>
              <a:rPr lang="en-US" sz="2400" b="1" dirty="0"/>
              <a:t>Redo it without the non-significant factor D(Height) under the same variability</a:t>
            </a:r>
          </a:p>
          <a:p>
            <a:endParaRPr lang="en-US" dirty="0"/>
          </a:p>
        </p:txBody>
      </p:sp>
    </p:spTree>
    <p:extLst>
      <p:ext uri="{BB962C8B-B14F-4D97-AF65-F5344CB8AC3E}">
        <p14:creationId xmlns:p14="http://schemas.microsoft.com/office/powerpoint/2010/main" val="3522135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6" name="Rectangle 15">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A5C2C44-8651-DE81-AC9F-8DDBD6B05356}"/>
              </a:ext>
            </a:extLst>
          </p:cNvPr>
          <p:cNvSpPr>
            <a:spLocks noGrp="1"/>
          </p:cNvSpPr>
          <p:nvPr>
            <p:ph type="title"/>
          </p:nvPr>
        </p:nvSpPr>
        <p:spPr>
          <a:xfrm>
            <a:off x="636696" y="643464"/>
            <a:ext cx="3761964" cy="3273061"/>
          </a:xfrm>
          <a:noFill/>
          <a:ln w="19050">
            <a:noFill/>
            <a:prstDash val="dash"/>
          </a:ln>
        </p:spPr>
        <p:txBody>
          <a:bodyPr vert="horz" lIns="91440" tIns="45720" rIns="91440" bIns="45720" rtlCol="0" anchor="b">
            <a:normAutofit/>
          </a:bodyPr>
          <a:lstStyle/>
          <a:p>
            <a:r>
              <a:rPr lang="en-US" sz="4800"/>
              <a:t>Winning model</a:t>
            </a:r>
          </a:p>
        </p:txBody>
      </p:sp>
      <p:pic>
        <p:nvPicPr>
          <p:cNvPr id="7" name="Picture 6" descr="A screenshot of a graph&#10;&#10;Description automatically generated">
            <a:extLst>
              <a:ext uri="{FF2B5EF4-FFF2-40B4-BE49-F238E27FC236}">
                <a16:creationId xmlns:a16="http://schemas.microsoft.com/office/drawing/2014/main" id="{C80F3200-EF08-1746-E986-CC20C4598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6653" y="1367258"/>
            <a:ext cx="6177937" cy="4262775"/>
          </a:xfrm>
          <a:prstGeom prst="rect">
            <a:avLst/>
          </a:prstGeom>
        </p:spPr>
      </p:pic>
      <p:sp>
        <p:nvSpPr>
          <p:cNvPr id="5" name="Slide Number Placeholder 4">
            <a:extLst>
              <a:ext uri="{FF2B5EF4-FFF2-40B4-BE49-F238E27FC236}">
                <a16:creationId xmlns:a16="http://schemas.microsoft.com/office/drawing/2014/main" id="{4BD9594C-5C8A-6FB6-0102-4A462CAF65A1}"/>
              </a:ext>
            </a:extLst>
          </p:cNvPr>
          <p:cNvSpPr>
            <a:spLocks noGrp="1"/>
          </p:cNvSpPr>
          <p:nvPr>
            <p:ph type="sldNum" sz="quarter" idx="12"/>
          </p:nvPr>
        </p:nvSpPr>
        <p:spPr>
          <a:xfrm>
            <a:off x="10991654" y="6351325"/>
            <a:ext cx="798641" cy="365760"/>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18</a:t>
            </a:fld>
            <a:endParaRPr lang="en-US"/>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69D6FDD-7985-D507-24CE-BA6F90365420}"/>
                  </a:ext>
                </a:extLst>
              </p14:cNvPr>
              <p14:cNvContentPartPr/>
              <p14:nvPr/>
            </p14:nvContentPartPr>
            <p14:xfrm>
              <a:off x="6843070" y="2200276"/>
              <a:ext cx="492120" cy="5040"/>
            </p14:xfrm>
          </p:contentPart>
        </mc:Choice>
        <mc:Fallback xmlns="">
          <p:pic>
            <p:nvPicPr>
              <p:cNvPr id="8" name="Ink 7">
                <a:extLst>
                  <a:ext uri="{FF2B5EF4-FFF2-40B4-BE49-F238E27FC236}">
                    <a16:creationId xmlns:a16="http://schemas.microsoft.com/office/drawing/2014/main" id="{269D6FDD-7985-D507-24CE-BA6F90365420}"/>
                  </a:ext>
                </a:extLst>
              </p:cNvPr>
              <p:cNvPicPr/>
              <p:nvPr/>
            </p:nvPicPr>
            <p:blipFill>
              <a:blip r:embed="rId6"/>
              <a:stretch>
                <a:fillRect/>
              </a:stretch>
            </p:blipFill>
            <p:spPr>
              <a:xfrm>
                <a:off x="6807070" y="2128636"/>
                <a:ext cx="563760" cy="148680"/>
              </a:xfrm>
              <a:prstGeom prst="rect">
                <a:avLst/>
              </a:prstGeom>
            </p:spPr>
          </p:pic>
        </mc:Fallback>
      </mc:AlternateContent>
      <p:sp>
        <p:nvSpPr>
          <p:cNvPr id="9" name="TextBox 8">
            <a:extLst>
              <a:ext uri="{FF2B5EF4-FFF2-40B4-BE49-F238E27FC236}">
                <a16:creationId xmlns:a16="http://schemas.microsoft.com/office/drawing/2014/main" id="{317B3DA9-A734-07BA-B5B9-6A0A3DC1B29C}"/>
              </a:ext>
            </a:extLst>
          </p:cNvPr>
          <p:cNvSpPr txBox="1"/>
          <p:nvPr/>
        </p:nvSpPr>
        <p:spPr>
          <a:xfrm>
            <a:off x="512466" y="4457672"/>
            <a:ext cx="4128551" cy="461665"/>
          </a:xfrm>
          <a:prstGeom prst="rect">
            <a:avLst/>
          </a:prstGeom>
          <a:noFill/>
        </p:spPr>
        <p:txBody>
          <a:bodyPr wrap="square" rtlCol="0">
            <a:spAutoFit/>
          </a:bodyPr>
          <a:lstStyle/>
          <a:p>
            <a:r>
              <a:rPr lang="en-US" sz="2400" b="1" dirty="0"/>
              <a:t>BC is the Winning Model!!</a:t>
            </a:r>
          </a:p>
        </p:txBody>
      </p:sp>
    </p:spTree>
    <p:extLst>
      <p:ext uri="{BB962C8B-B14F-4D97-AF65-F5344CB8AC3E}">
        <p14:creationId xmlns:p14="http://schemas.microsoft.com/office/powerpoint/2010/main" val="2123027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4AB1A2A-02F7-9D0B-F4D1-6E9D40704B41}"/>
              </a:ext>
            </a:extLst>
          </p:cNvPr>
          <p:cNvSpPr>
            <a:spLocks noGrp="1"/>
          </p:cNvSpPr>
          <p:nvPr>
            <p:ph idx="1"/>
          </p:nvPr>
        </p:nvSpPr>
        <p:spPr>
          <a:xfrm>
            <a:off x="685800" y="2194560"/>
            <a:ext cx="3157695" cy="4487594"/>
          </a:xfrm>
        </p:spPr>
        <p:txBody>
          <a:bodyPr>
            <a:normAutofit fontScale="85000" lnSpcReduction="20000"/>
          </a:bodyPr>
          <a:lstStyle/>
          <a:p>
            <a:pPr>
              <a:lnSpc>
                <a:spcPct val="120000"/>
              </a:lnSpc>
            </a:pPr>
            <a:r>
              <a:rPr lang="en-US" sz="2300" b="1" dirty="0"/>
              <a:t>A (Size of Wheels)</a:t>
            </a:r>
          </a:p>
          <a:p>
            <a:pPr lvl="1">
              <a:lnSpc>
                <a:spcPct val="120000"/>
              </a:lnSpc>
            </a:pPr>
            <a:r>
              <a:rPr lang="en-US" dirty="0"/>
              <a:t>High: $8800</a:t>
            </a:r>
          </a:p>
          <a:p>
            <a:pPr lvl="1"/>
            <a:r>
              <a:rPr lang="en-US" dirty="0"/>
              <a:t>Low: $4000</a:t>
            </a:r>
          </a:p>
          <a:p>
            <a:pPr marL="457200" lvl="1" indent="0">
              <a:buNone/>
            </a:pPr>
            <a:endParaRPr lang="en-US" dirty="0"/>
          </a:p>
          <a:p>
            <a:r>
              <a:rPr lang="en-US" sz="2300" b="1" dirty="0"/>
              <a:t>B (Length of the Car)</a:t>
            </a:r>
          </a:p>
          <a:p>
            <a:pPr lvl="1"/>
            <a:r>
              <a:rPr lang="en-US" dirty="0"/>
              <a:t>Hight: $1200</a:t>
            </a:r>
          </a:p>
          <a:p>
            <a:pPr lvl="1"/>
            <a:r>
              <a:rPr lang="en-US" dirty="0"/>
              <a:t>Low: $1000</a:t>
            </a:r>
          </a:p>
          <a:p>
            <a:pPr marL="0" indent="0">
              <a:buNone/>
            </a:pPr>
            <a:endParaRPr lang="en-US" dirty="0"/>
          </a:p>
          <a:p>
            <a:r>
              <a:rPr lang="en-US" sz="2300" b="1" dirty="0"/>
              <a:t>C (Wings)</a:t>
            </a:r>
          </a:p>
          <a:p>
            <a:pPr lvl="1"/>
            <a:r>
              <a:rPr lang="en-US" dirty="0"/>
              <a:t>High: $100</a:t>
            </a:r>
          </a:p>
          <a:p>
            <a:pPr lvl="1"/>
            <a:r>
              <a:rPr lang="en-US" dirty="0"/>
              <a:t>Low: $0</a:t>
            </a:r>
          </a:p>
          <a:p>
            <a:pPr lvl="1"/>
            <a:endParaRPr lang="en-US" dirty="0"/>
          </a:p>
          <a:p>
            <a:r>
              <a:rPr lang="en-US" sz="2300" b="1" dirty="0"/>
              <a:t>D (Height)</a:t>
            </a:r>
          </a:p>
          <a:p>
            <a:pPr lvl="1"/>
            <a:r>
              <a:rPr lang="en-US" dirty="0"/>
              <a:t>High: $3000</a:t>
            </a:r>
          </a:p>
          <a:p>
            <a:pPr lvl="1"/>
            <a:r>
              <a:rPr lang="en-US" dirty="0"/>
              <a:t>Low: $400</a:t>
            </a:r>
          </a:p>
          <a:p>
            <a:endParaRPr lang="en-US" dirty="0"/>
          </a:p>
        </p:txBody>
      </p:sp>
      <p:sp>
        <p:nvSpPr>
          <p:cNvPr id="7" name="TextBox 6">
            <a:extLst>
              <a:ext uri="{FF2B5EF4-FFF2-40B4-BE49-F238E27FC236}">
                <a16:creationId xmlns:a16="http://schemas.microsoft.com/office/drawing/2014/main" id="{9019FB54-8AE5-20F1-9AF6-15EB4D8E030D}"/>
              </a:ext>
            </a:extLst>
          </p:cNvPr>
          <p:cNvSpPr txBox="1"/>
          <p:nvPr/>
        </p:nvSpPr>
        <p:spPr>
          <a:xfrm>
            <a:off x="5330651" y="2061420"/>
            <a:ext cx="5873261" cy="1130118"/>
          </a:xfrm>
          <a:prstGeom prst="rect">
            <a:avLst/>
          </a:prstGeom>
          <a:noFill/>
        </p:spPr>
        <p:txBody>
          <a:bodyPr wrap="square" rtlCol="0">
            <a:spAutoFit/>
          </a:bodyPr>
          <a:lstStyle/>
          <a:p>
            <a:pPr>
              <a:lnSpc>
                <a:spcPct val="150000"/>
              </a:lnSpc>
            </a:pPr>
            <a:r>
              <a:rPr lang="en-US" sz="2400" dirty="0"/>
              <a:t>Winning Model: </a:t>
            </a:r>
            <a:r>
              <a:rPr lang="en-US" sz="2400" b="1" dirty="0"/>
              <a:t>BC</a:t>
            </a:r>
          </a:p>
          <a:p>
            <a:pPr>
              <a:lnSpc>
                <a:spcPct val="150000"/>
              </a:lnSpc>
            </a:pPr>
            <a:r>
              <a:rPr lang="en-US" sz="2400" dirty="0"/>
              <a:t>Cost: $15,300</a:t>
            </a:r>
          </a:p>
        </p:txBody>
      </p:sp>
      <p:sp>
        <p:nvSpPr>
          <p:cNvPr id="10" name="TextBox 9">
            <a:extLst>
              <a:ext uri="{FF2B5EF4-FFF2-40B4-BE49-F238E27FC236}">
                <a16:creationId xmlns:a16="http://schemas.microsoft.com/office/drawing/2014/main" id="{84336078-0C1F-B172-404E-081DC25CD5C3}"/>
              </a:ext>
            </a:extLst>
          </p:cNvPr>
          <p:cNvSpPr txBox="1"/>
          <p:nvPr/>
        </p:nvSpPr>
        <p:spPr>
          <a:xfrm>
            <a:off x="5330651" y="3666463"/>
            <a:ext cx="6405824" cy="1418786"/>
          </a:xfrm>
          <a:prstGeom prst="rect">
            <a:avLst/>
          </a:prstGeom>
          <a:noFill/>
        </p:spPr>
        <p:txBody>
          <a:bodyPr wrap="square" rtlCol="0">
            <a:spAutoFit/>
          </a:bodyPr>
          <a:lstStyle/>
          <a:p>
            <a:pPr>
              <a:lnSpc>
                <a:spcPct val="150000"/>
              </a:lnSpc>
            </a:pPr>
            <a:r>
              <a:rPr lang="en-US" sz="2000" dirty="0"/>
              <a:t>Other Significant Models Cost:</a:t>
            </a:r>
          </a:p>
          <a:p>
            <a:pPr marL="285750" indent="-285750">
              <a:lnSpc>
                <a:spcPct val="150000"/>
              </a:lnSpc>
              <a:buFont typeface="Arial" panose="020B0604020202020204" pitchFamily="34" charset="0"/>
              <a:buChar char="•"/>
            </a:pPr>
            <a:r>
              <a:rPr lang="en-US" sz="2000" dirty="0"/>
              <a:t>ABC: $20,100</a:t>
            </a:r>
          </a:p>
          <a:p>
            <a:pPr marL="285750" indent="-285750">
              <a:lnSpc>
                <a:spcPct val="150000"/>
              </a:lnSpc>
              <a:buFont typeface="Arial" panose="020B0604020202020204" pitchFamily="34" charset="0"/>
              <a:buChar char="•"/>
            </a:pPr>
            <a:r>
              <a:rPr lang="en-US" sz="2000" dirty="0"/>
              <a:t>B: $15,100</a:t>
            </a:r>
          </a:p>
        </p:txBody>
      </p:sp>
      <p:sp>
        <p:nvSpPr>
          <p:cNvPr id="11" name="Title 1">
            <a:extLst>
              <a:ext uri="{FF2B5EF4-FFF2-40B4-BE49-F238E27FC236}">
                <a16:creationId xmlns:a16="http://schemas.microsoft.com/office/drawing/2014/main" id="{A5AB948A-5BEA-EC25-B9A9-594D9CA903A5}"/>
              </a:ext>
            </a:extLst>
          </p:cNvPr>
          <p:cNvSpPr txBox="1">
            <a:spLocks/>
          </p:cNvSpPr>
          <p:nvPr/>
        </p:nvSpPr>
        <p:spPr>
          <a:xfrm>
            <a:off x="4673600" y="764373"/>
            <a:ext cx="6832600" cy="752928"/>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Financial Analysis</a:t>
            </a:r>
          </a:p>
        </p:txBody>
      </p:sp>
    </p:spTree>
    <p:extLst>
      <p:ext uri="{BB962C8B-B14F-4D97-AF65-F5344CB8AC3E}">
        <p14:creationId xmlns:p14="http://schemas.microsoft.com/office/powerpoint/2010/main" val="1722712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3C7A-C82D-9D3F-AF2F-105EF6D34D0D}"/>
              </a:ext>
            </a:extLst>
          </p:cNvPr>
          <p:cNvSpPr>
            <a:spLocks noGrp="1"/>
          </p:cNvSpPr>
          <p:nvPr>
            <p:ph type="ctrTitle"/>
          </p:nvPr>
        </p:nvSpPr>
        <p:spPr>
          <a:xfrm>
            <a:off x="1299334" y="1219200"/>
            <a:ext cx="8825658" cy="861420"/>
          </a:xfrm>
        </p:spPr>
        <p:txBody>
          <a:bodyPr>
            <a:normAutofit fontScale="90000"/>
          </a:bodyPr>
          <a:lstStyle/>
          <a:p>
            <a:r>
              <a:rPr lang="en-US" dirty="0"/>
              <a:t>Objective</a:t>
            </a:r>
          </a:p>
        </p:txBody>
      </p:sp>
      <p:sp>
        <p:nvSpPr>
          <p:cNvPr id="3" name="Subtitle 2">
            <a:extLst>
              <a:ext uri="{FF2B5EF4-FFF2-40B4-BE49-F238E27FC236}">
                <a16:creationId xmlns:a16="http://schemas.microsoft.com/office/drawing/2014/main" id="{78AE27EB-24B0-93DB-CA2A-365771ACAF3C}"/>
              </a:ext>
            </a:extLst>
          </p:cNvPr>
          <p:cNvSpPr>
            <a:spLocks noGrp="1"/>
          </p:cNvSpPr>
          <p:nvPr>
            <p:ph type="subTitle" idx="1"/>
          </p:nvPr>
        </p:nvSpPr>
        <p:spPr>
          <a:xfrm>
            <a:off x="1042699" y="2679723"/>
            <a:ext cx="10094004" cy="1745627"/>
          </a:xfrm>
        </p:spPr>
        <p:txBody>
          <a:bodyPr/>
          <a:lstStyle/>
          <a:p>
            <a:pPr marL="342900" indent="-342900">
              <a:lnSpc>
                <a:spcPct val="150000"/>
              </a:lnSpc>
              <a:buFont typeface="Arial" panose="020B0604020202020204" pitchFamily="34" charset="0"/>
              <a:buChar char="•"/>
            </a:pPr>
            <a:r>
              <a:rPr lang="en-US" sz="3200" dirty="0"/>
              <a:t>Maximize the distance travelled by the car</a:t>
            </a:r>
          </a:p>
          <a:p>
            <a:endParaRPr lang="en-US" dirty="0"/>
          </a:p>
        </p:txBody>
      </p:sp>
    </p:spTree>
    <p:extLst>
      <p:ext uri="{BB962C8B-B14F-4D97-AF65-F5344CB8AC3E}">
        <p14:creationId xmlns:p14="http://schemas.microsoft.com/office/powerpoint/2010/main" val="89361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42B48-4408-FB40-A0D5-1A1D9868157B}"/>
              </a:ext>
            </a:extLst>
          </p:cNvPr>
          <p:cNvSpPr>
            <a:spLocks noGrp="1"/>
          </p:cNvSpPr>
          <p:nvPr>
            <p:ph idx="1"/>
          </p:nvPr>
        </p:nvSpPr>
        <p:spPr/>
        <p:txBody>
          <a:bodyPr/>
          <a:lstStyle/>
          <a:p>
            <a:pPr>
              <a:lnSpc>
                <a:spcPct val="150000"/>
              </a:lnSpc>
            </a:pPr>
            <a:r>
              <a:rPr lang="en-US" dirty="0"/>
              <a:t>B and C at high level performed the best.</a:t>
            </a:r>
          </a:p>
          <a:p>
            <a:pPr>
              <a:lnSpc>
                <a:spcPct val="150000"/>
              </a:lnSpc>
            </a:pPr>
            <a:r>
              <a:rPr lang="en-US" dirty="0"/>
              <a:t>Based on the R-sq(adj), our model didn’t perform well.</a:t>
            </a:r>
          </a:p>
          <a:p>
            <a:pPr>
              <a:lnSpc>
                <a:spcPct val="150000"/>
              </a:lnSpc>
            </a:pPr>
            <a:r>
              <a:rPr lang="en-US" dirty="0"/>
              <a:t>Do more replications with less variability in a better environment.</a:t>
            </a:r>
          </a:p>
          <a:p>
            <a:pPr>
              <a:lnSpc>
                <a:spcPct val="150000"/>
              </a:lnSpc>
            </a:pPr>
            <a:r>
              <a:rPr lang="en-US" dirty="0"/>
              <a:t>Redo the DOE only using three factors:</a:t>
            </a:r>
          </a:p>
          <a:p>
            <a:pPr lvl="1"/>
            <a:r>
              <a:rPr lang="en-US" dirty="0"/>
              <a:t>A: Size of Wheels</a:t>
            </a:r>
          </a:p>
          <a:p>
            <a:pPr lvl="1"/>
            <a:r>
              <a:rPr lang="en-US" dirty="0"/>
              <a:t>B: Length of the Car</a:t>
            </a:r>
          </a:p>
          <a:p>
            <a:pPr lvl="1"/>
            <a:r>
              <a:rPr lang="en-US" dirty="0"/>
              <a:t>C: Wings</a:t>
            </a:r>
          </a:p>
          <a:p>
            <a:pPr marL="457200" lvl="1" indent="0">
              <a:buNone/>
            </a:pPr>
            <a:endParaRPr lang="en-US" dirty="0"/>
          </a:p>
        </p:txBody>
      </p:sp>
      <p:sp>
        <p:nvSpPr>
          <p:cNvPr id="8" name="Title 7">
            <a:extLst>
              <a:ext uri="{FF2B5EF4-FFF2-40B4-BE49-F238E27FC236}">
                <a16:creationId xmlns:a16="http://schemas.microsoft.com/office/drawing/2014/main" id="{824E07B9-AFE2-3A2C-A94E-6F7C566E062F}"/>
              </a:ext>
            </a:extLst>
          </p:cNvPr>
          <p:cNvSpPr>
            <a:spLocks noGrp="1"/>
          </p:cNvSpPr>
          <p:nvPr>
            <p:ph type="title"/>
          </p:nvPr>
        </p:nvSpPr>
        <p:spPr>
          <a:xfrm>
            <a:off x="105509" y="764373"/>
            <a:ext cx="11400692" cy="1293028"/>
          </a:xfrm>
        </p:spPr>
        <p:txBody>
          <a:bodyPr/>
          <a:lstStyle/>
          <a:p>
            <a:r>
              <a:rPr lang="en-US" dirty="0"/>
              <a:t>Conclusion &amp; recommedations</a:t>
            </a:r>
          </a:p>
        </p:txBody>
      </p:sp>
    </p:spTree>
    <p:extLst>
      <p:ext uri="{BB962C8B-B14F-4D97-AF65-F5344CB8AC3E}">
        <p14:creationId xmlns:p14="http://schemas.microsoft.com/office/powerpoint/2010/main" val="2320788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D15A5-CF15-4892-FFF5-2FAAF694488B}"/>
              </a:ext>
            </a:extLst>
          </p:cNvPr>
          <p:cNvSpPr>
            <a:spLocks noGrp="1"/>
          </p:cNvSpPr>
          <p:nvPr>
            <p:ph type="title"/>
          </p:nvPr>
        </p:nvSpPr>
        <p:spPr>
          <a:xfrm>
            <a:off x="2320504" y="686700"/>
            <a:ext cx="6373483" cy="1311276"/>
          </a:xfrm>
        </p:spPr>
        <p:txBody>
          <a:bodyPr/>
          <a:lstStyle/>
          <a:p>
            <a:r>
              <a:rPr lang="en-US" dirty="0"/>
              <a:t>Experimental setup</a:t>
            </a:r>
          </a:p>
        </p:txBody>
      </p:sp>
      <p:sp>
        <p:nvSpPr>
          <p:cNvPr id="3" name="Content Placeholder 2">
            <a:extLst>
              <a:ext uri="{FF2B5EF4-FFF2-40B4-BE49-F238E27FC236}">
                <a16:creationId xmlns:a16="http://schemas.microsoft.com/office/drawing/2014/main" id="{A58227CA-24B2-4EE7-597F-C74FF42A39DF}"/>
              </a:ext>
            </a:extLst>
          </p:cNvPr>
          <p:cNvSpPr>
            <a:spLocks noGrp="1"/>
          </p:cNvSpPr>
          <p:nvPr>
            <p:ph idx="1"/>
          </p:nvPr>
        </p:nvSpPr>
        <p:spPr/>
        <p:txBody>
          <a:bodyPr/>
          <a:lstStyle/>
          <a:p>
            <a:pPr>
              <a:lnSpc>
                <a:spcPct val="150000"/>
              </a:lnSpc>
            </a:pPr>
            <a:r>
              <a:rPr lang="en-US" dirty="0"/>
              <a:t>Team room MCRD 215 (controlled indoor environment) – no wind resistance</a:t>
            </a:r>
          </a:p>
          <a:p>
            <a:pPr>
              <a:lnSpc>
                <a:spcPct val="150000"/>
              </a:lnSpc>
            </a:pPr>
            <a:r>
              <a:rPr lang="en-US" dirty="0"/>
              <a:t>Used a white board as ramp with inclination of </a:t>
            </a:r>
            <a:r>
              <a:rPr lang="en-US" dirty="0">
                <a:solidFill>
                  <a:schemeClr val="bg1"/>
                </a:solidFill>
                <a:highlight>
                  <a:srgbClr val="FFFF00"/>
                </a:highlight>
              </a:rPr>
              <a:t>30</a:t>
            </a:r>
            <a:r>
              <a:rPr lang="en-US" dirty="0"/>
              <a:t> degrees</a:t>
            </a:r>
          </a:p>
          <a:p>
            <a:pPr>
              <a:lnSpc>
                <a:spcPct val="150000"/>
              </a:lnSpc>
            </a:pPr>
            <a:r>
              <a:rPr lang="en-US" dirty="0"/>
              <a:t>Carpet floor (so there is some friction)</a:t>
            </a:r>
          </a:p>
          <a:p>
            <a:pPr>
              <a:lnSpc>
                <a:spcPct val="150000"/>
              </a:lnSpc>
            </a:pPr>
            <a:r>
              <a:rPr lang="en-US" dirty="0"/>
              <a:t>The Ramp was 110 cm</a:t>
            </a:r>
          </a:p>
          <a:p>
            <a:pPr marL="0" indent="0">
              <a:buNone/>
            </a:pPr>
            <a:endParaRPr lang="en-US" dirty="0"/>
          </a:p>
        </p:txBody>
      </p:sp>
    </p:spTree>
    <p:extLst>
      <p:ext uri="{BB962C8B-B14F-4D97-AF65-F5344CB8AC3E}">
        <p14:creationId xmlns:p14="http://schemas.microsoft.com/office/powerpoint/2010/main" val="1593808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22F4C0F9-629E-EBFE-DD1C-48CE10505A94}"/>
              </a:ext>
            </a:extLst>
          </p:cNvPr>
          <p:cNvSpPr/>
          <p:nvPr/>
        </p:nvSpPr>
        <p:spPr>
          <a:xfrm rot="8186113">
            <a:off x="6965199" y="3785106"/>
            <a:ext cx="4812632" cy="2281989"/>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 name="3D Model 2" descr="Car 01">
                <a:extLst>
                  <a:ext uri="{FF2B5EF4-FFF2-40B4-BE49-F238E27FC236}">
                    <a16:creationId xmlns:a16="http://schemas.microsoft.com/office/drawing/2014/main" id="{1BFC0CA3-943C-02F1-FAF9-BFE0A1890F3B}"/>
                  </a:ext>
                </a:extLst>
              </p:cNvPr>
              <p:cNvGraphicFramePr>
                <a:graphicFrameLocks noChangeAspect="1"/>
              </p:cNvGraphicFramePr>
              <p:nvPr>
                <p:extLst>
                  <p:ext uri="{D42A27DB-BD31-4B8C-83A1-F6EECF244321}">
                    <p14:modId xmlns:p14="http://schemas.microsoft.com/office/powerpoint/2010/main" val="3959498130"/>
                  </p:ext>
                </p:extLst>
              </p:nvPr>
            </p:nvGraphicFramePr>
            <p:xfrm rot="19038960">
              <a:off x="6784255" y="3251038"/>
              <a:ext cx="2735220" cy="1002413"/>
            </p:xfrm>
            <a:graphic>
              <a:graphicData uri="http://schemas.microsoft.com/office/drawing/2017/model3d">
                <am3d:model3d r:embed="rId2">
                  <am3d:spPr>
                    <a:xfrm rot="19038960">
                      <a:off x="0" y="0"/>
                      <a:ext cx="2735220" cy="1002413"/>
                    </a:xfrm>
                    <a:prstGeom prst="rect">
                      <a:avLst/>
                    </a:prstGeom>
                  </am3d:spPr>
                  <am3d:camera>
                    <am3d:pos x="0" y="0" z="52943501"/>
                    <am3d:up dx="0" dy="36000000" dz="0"/>
                    <am3d:lookAt x="0" y="0" z="0"/>
                    <am3d:perspective fov="2700000"/>
                  </am3d:camera>
                  <am3d:trans>
                    <am3d:meterPerModelUnit n="6486903" d="1000000"/>
                    <am3d:preTrans dx="659309" dy="1237341" dz="90051"/>
                    <am3d:scale>
                      <am3d:sx n="1000000" d="1000000"/>
                      <am3d:sy n="1000000" d="1000000"/>
                      <am3d:sz n="1000000" d="1000000"/>
                    </am3d:scale>
                    <am3d:rot/>
                    <am3d:postTrans dx="0" dy="0" dz="0"/>
                  </am3d:trans>
                  <am3d:raster rName="Office3DRenderer" rVer="16.0.8326">
                    <am3d:blip r:embed="rId3"/>
                  </am3d:raster>
                  <am3d:objViewport viewportSz="30011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ar 01">
                <a:extLst>
                  <a:ext uri="{FF2B5EF4-FFF2-40B4-BE49-F238E27FC236}">
                    <a16:creationId xmlns:a16="http://schemas.microsoft.com/office/drawing/2014/main" id="{1BFC0CA3-943C-02F1-FAF9-BFE0A1890F3B}"/>
                  </a:ext>
                </a:extLst>
              </p:cNvPr>
              <p:cNvPicPr>
                <a:picLocks noGrp="1" noRot="1" noChangeAspect="1" noMove="1" noResize="1" noEditPoints="1" noAdjustHandles="1" noChangeArrowheads="1" noChangeShapeType="1" noCrop="1"/>
              </p:cNvPicPr>
              <p:nvPr/>
            </p:nvPicPr>
            <p:blipFill>
              <a:blip r:embed="rId3"/>
              <a:stretch>
                <a:fillRect/>
              </a:stretch>
            </p:blipFill>
            <p:spPr>
              <a:xfrm rot="19038960">
                <a:off x="6784255" y="3251038"/>
                <a:ext cx="2735220" cy="10024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C7 track car spoiler white">
                <a:extLst>
                  <a:ext uri="{FF2B5EF4-FFF2-40B4-BE49-F238E27FC236}">
                    <a16:creationId xmlns:a16="http://schemas.microsoft.com/office/drawing/2014/main" id="{0F33E5BF-B51B-EAA0-D77F-050B034F193C}"/>
                  </a:ext>
                </a:extLst>
              </p:cNvPr>
              <p:cNvGraphicFramePr/>
              <p:nvPr>
                <p:extLst>
                  <p:ext uri="{D42A27DB-BD31-4B8C-83A1-F6EECF244321}">
                    <p14:modId xmlns:p14="http://schemas.microsoft.com/office/powerpoint/2010/main" val="1638306754"/>
                  </p:ext>
                </p:extLst>
              </p:nvPr>
            </p:nvGraphicFramePr>
            <p:xfrm>
              <a:off x="1846168" y="5461956"/>
              <a:ext cx="5290637" cy="932808"/>
            </p:xfrm>
            <a:graphic>
              <a:graphicData uri="http://schemas.microsoft.com/office/drawing/2017/model3d">
                <am3d:model3d r:embed="rId4">
                  <am3d:spPr>
                    <a:xfrm>
                      <a:off x="0" y="0"/>
                      <a:ext cx="5290637" cy="932808"/>
                    </a:xfrm>
                    <a:prstGeom prst="rect">
                      <a:avLst/>
                    </a:prstGeom>
                  </am3d:spPr>
                  <am3d:camera>
                    <am3d:pos x="0" y="0" z="49640985"/>
                    <am3d:up dx="0" dy="36000000" dz="0"/>
                    <am3d:lookAt x="0" y="0" z="0"/>
                    <am3d:perspective fov="2700000"/>
                  </am3d:camera>
                  <am3d:trans>
                    <am3d:meterPerModelUnit n="55053276" d="1000000"/>
                    <am3d:preTrans dx="0" dy="-10524164" dz="33294215"/>
                    <am3d:scale>
                      <am3d:sx n="1000000" d="1000000"/>
                      <am3d:sy n="1000000" d="1000000"/>
                      <am3d:sz n="1000000" d="1000000"/>
                    </am3d:scale>
                    <am3d:rot/>
                    <am3d:postTrans dx="0" dy="0" dz="0"/>
                  </am3d:trans>
                  <am3d:raster rName="Office3DRenderer" rVer="16.0.8326">
                    <am3d:blip r:embed="rId5"/>
                  </am3d:raster>
                  <am3d:objViewport viewportSz="53913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7 track car spoiler white">
                <a:extLst>
                  <a:ext uri="{FF2B5EF4-FFF2-40B4-BE49-F238E27FC236}">
                    <a16:creationId xmlns:a16="http://schemas.microsoft.com/office/drawing/2014/main" id="{0F33E5BF-B51B-EAA0-D77F-050B034F193C}"/>
                  </a:ext>
                </a:extLst>
              </p:cNvPr>
              <p:cNvPicPr>
                <a:picLocks noGrp="1" noRot="1" noChangeAspect="1" noMove="1" noResize="1" noEditPoints="1" noAdjustHandles="1" noChangeArrowheads="1" noChangeShapeType="1" noCrop="1"/>
              </p:cNvPicPr>
              <p:nvPr/>
            </p:nvPicPr>
            <p:blipFill>
              <a:blip r:embed="rId5"/>
              <a:stretch>
                <a:fillRect/>
              </a:stretch>
            </p:blipFill>
            <p:spPr>
              <a:xfrm>
                <a:off x="1846168" y="5461956"/>
                <a:ext cx="5290637" cy="932808"/>
              </a:xfrm>
              <a:prstGeom prst="rect">
                <a:avLst/>
              </a:prstGeom>
            </p:spPr>
          </p:pic>
        </mc:Fallback>
      </mc:AlternateContent>
      <p:cxnSp>
        <p:nvCxnSpPr>
          <p:cNvPr id="11" name="Straight Arrow Connector 10">
            <a:extLst>
              <a:ext uri="{FF2B5EF4-FFF2-40B4-BE49-F238E27FC236}">
                <a16:creationId xmlns:a16="http://schemas.microsoft.com/office/drawing/2014/main" id="{D5E67BA8-9651-01AC-F7D0-713D599D9DCC}"/>
              </a:ext>
            </a:extLst>
          </p:cNvPr>
          <p:cNvCxnSpPr/>
          <p:nvPr/>
        </p:nvCxnSpPr>
        <p:spPr>
          <a:xfrm>
            <a:off x="1941550" y="5149970"/>
            <a:ext cx="4846320" cy="0"/>
          </a:xfrm>
          <a:prstGeom prst="straightConnector1">
            <a:avLst/>
          </a:prstGeom>
          <a:ln>
            <a:solidFill>
              <a:schemeClr val="tx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62AA3D0F-EDF4-BCA0-4847-C874EABD0E5F}"/>
              </a:ext>
            </a:extLst>
          </p:cNvPr>
          <p:cNvSpPr txBox="1"/>
          <p:nvPr/>
        </p:nvSpPr>
        <p:spPr>
          <a:xfrm>
            <a:off x="2239992" y="4546121"/>
            <a:ext cx="4502988" cy="369332"/>
          </a:xfrm>
          <a:prstGeom prst="rect">
            <a:avLst/>
          </a:prstGeom>
          <a:noFill/>
        </p:spPr>
        <p:txBody>
          <a:bodyPr wrap="square" rtlCol="0">
            <a:spAutoFit/>
          </a:bodyPr>
          <a:lstStyle/>
          <a:p>
            <a:pPr algn="ctr"/>
            <a:r>
              <a:rPr lang="en-US" dirty="0"/>
              <a:t>DISTANCE</a:t>
            </a:r>
          </a:p>
        </p:txBody>
      </p:sp>
      <p:sp>
        <p:nvSpPr>
          <p:cNvPr id="14" name="TextBox 13">
            <a:extLst>
              <a:ext uri="{FF2B5EF4-FFF2-40B4-BE49-F238E27FC236}">
                <a16:creationId xmlns:a16="http://schemas.microsoft.com/office/drawing/2014/main" id="{8EFD07B6-425A-70DA-5E33-E946A69B7DEC}"/>
              </a:ext>
            </a:extLst>
          </p:cNvPr>
          <p:cNvSpPr txBox="1"/>
          <p:nvPr/>
        </p:nvSpPr>
        <p:spPr>
          <a:xfrm>
            <a:off x="566273" y="1889692"/>
            <a:ext cx="9466248" cy="923330"/>
          </a:xfrm>
          <a:prstGeom prst="rect">
            <a:avLst/>
          </a:prstGeom>
          <a:noFill/>
        </p:spPr>
        <p:txBody>
          <a:bodyPr wrap="square" rtlCol="0">
            <a:spAutoFit/>
          </a:bodyPr>
          <a:lstStyle/>
          <a:p>
            <a:r>
              <a:rPr lang="en-US" dirty="0"/>
              <a:t>Distance  = starting from end of the ramp to the distance travelled by the car</a:t>
            </a:r>
          </a:p>
          <a:p>
            <a:endParaRPr lang="en-US" dirty="0"/>
          </a:p>
          <a:p>
            <a:r>
              <a:rPr lang="en-US" dirty="0"/>
              <a:t>How we measured: Using the measuring app in iPhone</a:t>
            </a:r>
          </a:p>
        </p:txBody>
      </p:sp>
      <p:sp>
        <p:nvSpPr>
          <p:cNvPr id="4" name="Title 3">
            <a:extLst>
              <a:ext uri="{FF2B5EF4-FFF2-40B4-BE49-F238E27FC236}">
                <a16:creationId xmlns:a16="http://schemas.microsoft.com/office/drawing/2014/main" id="{0D8E76E5-B360-4E69-51BB-8C6B46B36F85}"/>
              </a:ext>
            </a:extLst>
          </p:cNvPr>
          <p:cNvSpPr>
            <a:spLocks noGrp="1"/>
          </p:cNvSpPr>
          <p:nvPr>
            <p:ph type="title"/>
          </p:nvPr>
        </p:nvSpPr>
        <p:spPr/>
        <p:txBody>
          <a:bodyPr/>
          <a:lstStyle/>
          <a:p>
            <a:r>
              <a:rPr lang="en-US" dirty="0"/>
              <a:t>Response Variable</a:t>
            </a:r>
          </a:p>
        </p:txBody>
      </p:sp>
    </p:spTree>
    <p:extLst>
      <p:ext uri="{BB962C8B-B14F-4D97-AF65-F5344CB8AC3E}">
        <p14:creationId xmlns:p14="http://schemas.microsoft.com/office/powerpoint/2010/main" val="367480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6957-3BBA-F64F-DF71-F0034E9B3C63}"/>
              </a:ext>
            </a:extLst>
          </p:cNvPr>
          <p:cNvSpPr>
            <a:spLocks noGrp="1"/>
          </p:cNvSpPr>
          <p:nvPr>
            <p:ph type="title"/>
          </p:nvPr>
        </p:nvSpPr>
        <p:spPr>
          <a:xfrm>
            <a:off x="2225615" y="930671"/>
            <a:ext cx="6537385" cy="1174116"/>
          </a:xfrm>
        </p:spPr>
        <p:txBody>
          <a:bodyPr/>
          <a:lstStyle/>
          <a:p>
            <a:r>
              <a:rPr lang="en-US" dirty="0"/>
              <a:t>Factors chosen</a:t>
            </a:r>
          </a:p>
        </p:txBody>
      </p:sp>
      <p:sp>
        <p:nvSpPr>
          <p:cNvPr id="3" name="Content Placeholder 2">
            <a:extLst>
              <a:ext uri="{FF2B5EF4-FFF2-40B4-BE49-F238E27FC236}">
                <a16:creationId xmlns:a16="http://schemas.microsoft.com/office/drawing/2014/main" id="{6560720F-2E6C-7908-195F-D80066382FEA}"/>
              </a:ext>
            </a:extLst>
          </p:cNvPr>
          <p:cNvSpPr>
            <a:spLocks noGrp="1"/>
          </p:cNvSpPr>
          <p:nvPr>
            <p:ph idx="1"/>
          </p:nvPr>
        </p:nvSpPr>
        <p:spPr>
          <a:xfrm>
            <a:off x="830292" y="2512298"/>
            <a:ext cx="10531416" cy="3415031"/>
          </a:xfrm>
        </p:spPr>
        <p:txBody>
          <a:bodyPr>
            <a:normAutofit/>
          </a:bodyPr>
          <a:lstStyle/>
          <a:p>
            <a:pPr>
              <a:lnSpc>
                <a:spcPct val="150000"/>
              </a:lnSpc>
            </a:pPr>
            <a:r>
              <a:rPr lang="en-US" sz="2800" dirty="0"/>
              <a:t>A Size of the Wheel  ( high – Big wheel , low – Small wheel )</a:t>
            </a:r>
          </a:p>
          <a:p>
            <a:pPr>
              <a:lnSpc>
                <a:spcPct val="150000"/>
              </a:lnSpc>
            </a:pPr>
            <a:r>
              <a:rPr lang="en-US" sz="2800" dirty="0"/>
              <a:t>B Length of the Car ( high – Long car , low – short car)</a:t>
            </a:r>
          </a:p>
          <a:p>
            <a:pPr>
              <a:lnSpc>
                <a:spcPct val="150000"/>
              </a:lnSpc>
            </a:pPr>
            <a:r>
              <a:rPr lang="en-US" sz="2800" dirty="0"/>
              <a:t>C Wings (  high – with wings  , low – without wings )</a:t>
            </a:r>
          </a:p>
          <a:p>
            <a:pPr>
              <a:lnSpc>
                <a:spcPct val="150000"/>
              </a:lnSpc>
            </a:pPr>
            <a:r>
              <a:rPr lang="en-US" sz="2800" dirty="0"/>
              <a:t>D Heights ( high – with height , low – without height )</a:t>
            </a:r>
          </a:p>
        </p:txBody>
      </p:sp>
    </p:spTree>
    <p:extLst>
      <p:ext uri="{BB962C8B-B14F-4D97-AF65-F5344CB8AC3E}">
        <p14:creationId xmlns:p14="http://schemas.microsoft.com/office/powerpoint/2010/main" val="1182001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ego car with wheels&#10;&#10;Description automatically generated">
            <a:extLst>
              <a:ext uri="{FF2B5EF4-FFF2-40B4-BE49-F238E27FC236}">
                <a16:creationId xmlns:a16="http://schemas.microsoft.com/office/drawing/2014/main" id="{4896ED08-8D3D-DD98-7FDB-7BDAFF612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54" y="1545563"/>
            <a:ext cx="6858000" cy="5143500"/>
          </a:xfrm>
          <a:prstGeom prst="rect">
            <a:avLst/>
          </a:prstGeom>
        </p:spPr>
      </p:pic>
      <p:sp>
        <p:nvSpPr>
          <p:cNvPr id="8" name="Title 1">
            <a:extLst>
              <a:ext uri="{FF2B5EF4-FFF2-40B4-BE49-F238E27FC236}">
                <a16:creationId xmlns:a16="http://schemas.microsoft.com/office/drawing/2014/main" id="{C73F2E8A-2A8C-6F8E-A8B9-E2ADB0127C59}"/>
              </a:ext>
            </a:extLst>
          </p:cNvPr>
          <p:cNvSpPr txBox="1">
            <a:spLocks/>
          </p:cNvSpPr>
          <p:nvPr/>
        </p:nvSpPr>
        <p:spPr>
          <a:xfrm>
            <a:off x="2895600" y="392584"/>
            <a:ext cx="8610600" cy="1293028"/>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(1)</a:t>
            </a:r>
          </a:p>
        </p:txBody>
      </p:sp>
      <p:sp>
        <p:nvSpPr>
          <p:cNvPr id="9" name="TextBox 8">
            <a:extLst>
              <a:ext uri="{FF2B5EF4-FFF2-40B4-BE49-F238E27FC236}">
                <a16:creationId xmlns:a16="http://schemas.microsoft.com/office/drawing/2014/main" id="{28B699D9-7509-A049-69CB-94A8F9E58007}"/>
              </a:ext>
            </a:extLst>
          </p:cNvPr>
          <p:cNvSpPr txBox="1"/>
          <p:nvPr/>
        </p:nvSpPr>
        <p:spPr>
          <a:xfrm>
            <a:off x="7747279" y="1612760"/>
            <a:ext cx="3702818" cy="2342116"/>
          </a:xfrm>
          <a:prstGeom prst="rect">
            <a:avLst/>
          </a:prstGeom>
          <a:noFill/>
        </p:spPr>
        <p:txBody>
          <a:bodyPr wrap="square" rtlCol="0">
            <a:spAutoFit/>
          </a:bodyPr>
          <a:lstStyle/>
          <a:p>
            <a:pPr>
              <a:lnSpc>
                <a:spcPct val="150000"/>
              </a:lnSpc>
            </a:pPr>
            <a:r>
              <a:rPr lang="en-US" sz="2000" dirty="0"/>
              <a:t>Base Model:</a:t>
            </a:r>
          </a:p>
          <a:p>
            <a:pPr marL="285750" indent="-285750">
              <a:lnSpc>
                <a:spcPct val="150000"/>
              </a:lnSpc>
              <a:buFont typeface="Arial" panose="020B0604020202020204" pitchFamily="34" charset="0"/>
              <a:buChar char="•"/>
            </a:pPr>
            <a:r>
              <a:rPr lang="en-US" sz="2000" dirty="0"/>
              <a:t>All factors are at low level</a:t>
            </a:r>
          </a:p>
          <a:p>
            <a:pPr marL="285750" indent="-285750">
              <a:lnSpc>
                <a:spcPct val="150000"/>
              </a:lnSpc>
              <a:buFont typeface="Arial" panose="020B0604020202020204" pitchFamily="34" charset="0"/>
              <a:buChar char="•"/>
            </a:pPr>
            <a:endParaRPr lang="en-US" sz="2000" dirty="0"/>
          </a:p>
          <a:p>
            <a:pPr>
              <a:lnSpc>
                <a:spcPct val="150000"/>
              </a:lnSpc>
            </a:pPr>
            <a:r>
              <a:rPr lang="en-US" sz="2000" dirty="0"/>
              <a:t>Reason: Minimize the cost  and stable</a:t>
            </a:r>
          </a:p>
        </p:txBody>
      </p:sp>
    </p:spTree>
    <p:extLst>
      <p:ext uri="{BB962C8B-B14F-4D97-AF65-F5344CB8AC3E}">
        <p14:creationId xmlns:p14="http://schemas.microsoft.com/office/powerpoint/2010/main" val="1556796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61F7-346D-4DE8-CC66-AD736B206D9E}"/>
              </a:ext>
            </a:extLst>
          </p:cNvPr>
          <p:cNvSpPr>
            <a:spLocks noGrp="1"/>
          </p:cNvSpPr>
          <p:nvPr>
            <p:ph type="title"/>
          </p:nvPr>
        </p:nvSpPr>
        <p:spPr>
          <a:xfrm>
            <a:off x="2895600" y="219181"/>
            <a:ext cx="8610600" cy="1293028"/>
          </a:xfrm>
        </p:spPr>
        <p:txBody>
          <a:bodyPr/>
          <a:lstStyle/>
          <a:p>
            <a:r>
              <a:rPr lang="en-US" dirty="0"/>
              <a:t>A</a:t>
            </a:r>
          </a:p>
        </p:txBody>
      </p:sp>
      <p:pic>
        <p:nvPicPr>
          <p:cNvPr id="19" name="Picture 18" descr="A toy car made of legos&#10;&#10;Description automatically generated">
            <a:extLst>
              <a:ext uri="{FF2B5EF4-FFF2-40B4-BE49-F238E27FC236}">
                <a16:creationId xmlns:a16="http://schemas.microsoft.com/office/drawing/2014/main" id="{D249A9D4-DFC9-EBA1-F759-D8F30247C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23" y="1512209"/>
            <a:ext cx="6858000" cy="5143500"/>
          </a:xfrm>
          <a:prstGeom prst="rect">
            <a:avLst/>
          </a:prstGeom>
        </p:spPr>
      </p:pic>
      <p:sp>
        <p:nvSpPr>
          <p:cNvPr id="20" name="TextBox 19">
            <a:extLst>
              <a:ext uri="{FF2B5EF4-FFF2-40B4-BE49-F238E27FC236}">
                <a16:creationId xmlns:a16="http://schemas.microsoft.com/office/drawing/2014/main" id="{B11D2FE8-EB65-E2FC-0BCE-107C070E9C78}"/>
              </a:ext>
            </a:extLst>
          </p:cNvPr>
          <p:cNvSpPr txBox="1"/>
          <p:nvPr/>
        </p:nvSpPr>
        <p:spPr>
          <a:xfrm>
            <a:off x="7440804" y="1612760"/>
            <a:ext cx="4687555" cy="3265446"/>
          </a:xfrm>
          <a:prstGeom prst="rect">
            <a:avLst/>
          </a:prstGeom>
          <a:noFill/>
        </p:spPr>
        <p:txBody>
          <a:bodyPr wrap="square" rtlCol="0">
            <a:spAutoFit/>
          </a:bodyPr>
          <a:lstStyle/>
          <a:p>
            <a:pPr>
              <a:lnSpc>
                <a:spcPct val="150000"/>
              </a:lnSpc>
            </a:pPr>
            <a:r>
              <a:rPr lang="en-US" sz="2000" dirty="0"/>
              <a:t>Model A:</a:t>
            </a:r>
          </a:p>
          <a:p>
            <a:pPr marL="285750" indent="-285750">
              <a:lnSpc>
                <a:spcPct val="150000"/>
              </a:lnSpc>
              <a:buFont typeface="Arial" panose="020B0604020202020204" pitchFamily="34" charset="0"/>
              <a:buChar char="•"/>
            </a:pPr>
            <a:r>
              <a:rPr lang="en-US" sz="2000" dirty="0"/>
              <a:t>A is at High level (Big Wheel Size)</a:t>
            </a:r>
          </a:p>
          <a:p>
            <a:pPr marL="285750" indent="-285750">
              <a:lnSpc>
                <a:spcPct val="150000"/>
              </a:lnSpc>
              <a:buFont typeface="Arial" panose="020B0604020202020204" pitchFamily="34" charset="0"/>
              <a:buChar char="•"/>
            </a:pPr>
            <a:endParaRPr lang="en-US" sz="2000" dirty="0"/>
          </a:p>
          <a:p>
            <a:pPr>
              <a:lnSpc>
                <a:spcPct val="150000"/>
              </a:lnSpc>
            </a:pPr>
            <a:r>
              <a:rPr lang="en-US" sz="2000" dirty="0"/>
              <a:t>Reason: different sizes of wheel causes the center of gravity to change hence affecting the speed in both scenarios</a:t>
            </a:r>
          </a:p>
        </p:txBody>
      </p:sp>
    </p:spTree>
    <p:extLst>
      <p:ext uri="{BB962C8B-B14F-4D97-AF65-F5344CB8AC3E}">
        <p14:creationId xmlns:p14="http://schemas.microsoft.com/office/powerpoint/2010/main" val="113792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61F7-346D-4DE8-CC66-AD736B206D9E}"/>
              </a:ext>
            </a:extLst>
          </p:cNvPr>
          <p:cNvSpPr>
            <a:spLocks noGrp="1"/>
          </p:cNvSpPr>
          <p:nvPr>
            <p:ph type="title"/>
          </p:nvPr>
        </p:nvSpPr>
        <p:spPr>
          <a:xfrm>
            <a:off x="2850382" y="251907"/>
            <a:ext cx="8610600" cy="1293028"/>
          </a:xfrm>
        </p:spPr>
        <p:txBody>
          <a:bodyPr/>
          <a:lstStyle/>
          <a:p>
            <a:r>
              <a:rPr lang="en-US" dirty="0"/>
              <a:t>B</a:t>
            </a:r>
          </a:p>
        </p:txBody>
      </p:sp>
      <p:pic>
        <p:nvPicPr>
          <p:cNvPr id="4" name="Picture 3" descr="A lego car with wheels&#10;&#10;Description automatically generated with medium confidence">
            <a:extLst>
              <a:ext uri="{FF2B5EF4-FFF2-40B4-BE49-F238E27FC236}">
                <a16:creationId xmlns:a16="http://schemas.microsoft.com/office/drawing/2014/main" id="{B729066F-BBFF-85F2-8D0F-2DCC06358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75" y="1462593"/>
            <a:ext cx="6858000" cy="5143500"/>
          </a:xfrm>
          <a:prstGeom prst="rect">
            <a:avLst/>
          </a:prstGeom>
        </p:spPr>
      </p:pic>
      <p:sp>
        <p:nvSpPr>
          <p:cNvPr id="5" name="TextBox 4">
            <a:extLst>
              <a:ext uri="{FF2B5EF4-FFF2-40B4-BE49-F238E27FC236}">
                <a16:creationId xmlns:a16="http://schemas.microsoft.com/office/drawing/2014/main" id="{6AB8BBC1-9CFF-93E7-5A7C-1391D5C9B345}"/>
              </a:ext>
            </a:extLst>
          </p:cNvPr>
          <p:cNvSpPr txBox="1"/>
          <p:nvPr/>
        </p:nvSpPr>
        <p:spPr>
          <a:xfrm>
            <a:off x="7440804" y="1612760"/>
            <a:ext cx="4687555" cy="3265446"/>
          </a:xfrm>
          <a:prstGeom prst="rect">
            <a:avLst/>
          </a:prstGeom>
          <a:noFill/>
        </p:spPr>
        <p:txBody>
          <a:bodyPr wrap="square" rtlCol="0">
            <a:spAutoFit/>
          </a:bodyPr>
          <a:lstStyle/>
          <a:p>
            <a:pPr>
              <a:lnSpc>
                <a:spcPct val="150000"/>
              </a:lnSpc>
            </a:pPr>
            <a:r>
              <a:rPr lang="en-US" sz="2000" dirty="0"/>
              <a:t>Model B:</a:t>
            </a:r>
          </a:p>
          <a:p>
            <a:pPr marL="285750" indent="-285750">
              <a:lnSpc>
                <a:spcPct val="150000"/>
              </a:lnSpc>
              <a:buFont typeface="Arial" panose="020B0604020202020204" pitchFamily="34" charset="0"/>
              <a:buChar char="•"/>
            </a:pPr>
            <a:r>
              <a:rPr lang="en-US" sz="2000" dirty="0"/>
              <a:t>B is at High level (Long Car)</a:t>
            </a:r>
          </a:p>
          <a:p>
            <a:pPr marL="285750" indent="-285750">
              <a:lnSpc>
                <a:spcPct val="150000"/>
              </a:lnSpc>
              <a:buFont typeface="Arial" panose="020B0604020202020204" pitchFamily="34" charset="0"/>
              <a:buChar char="•"/>
            </a:pPr>
            <a:endParaRPr lang="en-US" sz="2000" dirty="0"/>
          </a:p>
          <a:p>
            <a:pPr>
              <a:lnSpc>
                <a:spcPct val="150000"/>
              </a:lnSpc>
            </a:pPr>
            <a:r>
              <a:rPr lang="en-US" sz="2000" dirty="0"/>
              <a:t>Reason: different length of the car again causes the center of gravity to change hence affecting the speed of the car</a:t>
            </a:r>
          </a:p>
        </p:txBody>
      </p:sp>
    </p:spTree>
    <p:extLst>
      <p:ext uri="{BB962C8B-B14F-4D97-AF65-F5344CB8AC3E}">
        <p14:creationId xmlns:p14="http://schemas.microsoft.com/office/powerpoint/2010/main" val="45339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61F7-346D-4DE8-CC66-AD736B206D9E}"/>
              </a:ext>
            </a:extLst>
          </p:cNvPr>
          <p:cNvSpPr>
            <a:spLocks noGrp="1"/>
          </p:cNvSpPr>
          <p:nvPr>
            <p:ph type="title"/>
          </p:nvPr>
        </p:nvSpPr>
        <p:spPr>
          <a:xfrm>
            <a:off x="2870479" y="221762"/>
            <a:ext cx="8610600" cy="1293028"/>
          </a:xfrm>
        </p:spPr>
        <p:txBody>
          <a:bodyPr/>
          <a:lstStyle/>
          <a:p>
            <a:r>
              <a:rPr lang="en-US" dirty="0"/>
              <a:t>C</a:t>
            </a:r>
          </a:p>
        </p:txBody>
      </p:sp>
      <p:pic>
        <p:nvPicPr>
          <p:cNvPr id="4" name="Picture 3" descr="A toy car made of legos&#10;&#10;Description automatically generated">
            <a:extLst>
              <a:ext uri="{FF2B5EF4-FFF2-40B4-BE49-F238E27FC236}">
                <a16:creationId xmlns:a16="http://schemas.microsoft.com/office/drawing/2014/main" id="{02827440-A828-00FD-6529-AE1EEC071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54" y="1514790"/>
            <a:ext cx="6858000" cy="5143500"/>
          </a:xfrm>
          <a:prstGeom prst="rect">
            <a:avLst/>
          </a:prstGeom>
        </p:spPr>
      </p:pic>
      <p:sp>
        <p:nvSpPr>
          <p:cNvPr id="5" name="TextBox 4">
            <a:extLst>
              <a:ext uri="{FF2B5EF4-FFF2-40B4-BE49-F238E27FC236}">
                <a16:creationId xmlns:a16="http://schemas.microsoft.com/office/drawing/2014/main" id="{51147301-DA06-2A9C-3632-900389F6E7D3}"/>
              </a:ext>
            </a:extLst>
          </p:cNvPr>
          <p:cNvSpPr txBox="1"/>
          <p:nvPr/>
        </p:nvSpPr>
        <p:spPr>
          <a:xfrm>
            <a:off x="7440804" y="1612760"/>
            <a:ext cx="4687555" cy="2803781"/>
          </a:xfrm>
          <a:prstGeom prst="rect">
            <a:avLst/>
          </a:prstGeom>
          <a:noFill/>
        </p:spPr>
        <p:txBody>
          <a:bodyPr wrap="square" rtlCol="0">
            <a:spAutoFit/>
          </a:bodyPr>
          <a:lstStyle/>
          <a:p>
            <a:pPr>
              <a:lnSpc>
                <a:spcPct val="150000"/>
              </a:lnSpc>
            </a:pPr>
            <a:r>
              <a:rPr lang="en-US" sz="2000" dirty="0"/>
              <a:t>Model C:</a:t>
            </a:r>
          </a:p>
          <a:p>
            <a:pPr marL="285750" indent="-285750">
              <a:lnSpc>
                <a:spcPct val="150000"/>
              </a:lnSpc>
              <a:buFont typeface="Arial" panose="020B0604020202020204" pitchFamily="34" charset="0"/>
              <a:buChar char="•"/>
            </a:pPr>
            <a:r>
              <a:rPr lang="en-US" sz="2000" dirty="0"/>
              <a:t>C is at High level (With Wings)</a:t>
            </a:r>
          </a:p>
          <a:p>
            <a:pPr marL="285750" indent="-285750">
              <a:lnSpc>
                <a:spcPct val="150000"/>
              </a:lnSpc>
              <a:buFont typeface="Arial" panose="020B0604020202020204" pitchFamily="34" charset="0"/>
              <a:buChar char="•"/>
            </a:pPr>
            <a:endParaRPr lang="en-US" sz="2000" dirty="0"/>
          </a:p>
          <a:p>
            <a:pPr>
              <a:lnSpc>
                <a:spcPct val="150000"/>
              </a:lnSpc>
            </a:pPr>
            <a:r>
              <a:rPr lang="en-US" sz="2000" dirty="0"/>
              <a:t>Reason: adding wings causes changes in aerodynamics hence affecting the speed of the car</a:t>
            </a:r>
          </a:p>
        </p:txBody>
      </p:sp>
    </p:spTree>
    <p:extLst>
      <p:ext uri="{BB962C8B-B14F-4D97-AF65-F5344CB8AC3E}">
        <p14:creationId xmlns:p14="http://schemas.microsoft.com/office/powerpoint/2010/main" val="393632322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EBEE06-2B28-4E77-9CB6-A74873B39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C8E66C-AC30-44BA-8882-3290DF968F1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F1446DA3-37A7-4516-A4F6-8B99D0D312B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Vapor Trail</Template>
  <TotalTime>356</TotalTime>
  <Words>694</Words>
  <Application>Microsoft Office PowerPoint</Application>
  <PresentationFormat>Widescreen</PresentationFormat>
  <Paragraphs>124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Nova</vt:lpstr>
      <vt:lpstr>Calibri</vt:lpstr>
      <vt:lpstr>Century Gothic</vt:lpstr>
      <vt:lpstr>Vapor Trail</vt:lpstr>
      <vt:lpstr>Lego DOE</vt:lpstr>
      <vt:lpstr>Objective</vt:lpstr>
      <vt:lpstr>Experimental setup</vt:lpstr>
      <vt:lpstr>Response Variable</vt:lpstr>
      <vt:lpstr>Factors chosen</vt:lpstr>
      <vt:lpstr>PowerPoint Presentation</vt:lpstr>
      <vt:lpstr>A</vt:lpstr>
      <vt:lpstr>B</vt:lpstr>
      <vt:lpstr>C</vt:lpstr>
      <vt:lpstr>D</vt:lpstr>
      <vt:lpstr>Experimental Design</vt:lpstr>
      <vt:lpstr>How did we do it ?</vt:lpstr>
      <vt:lpstr>First Model Analysis</vt:lpstr>
      <vt:lpstr>Residual Analysis: First Model</vt:lpstr>
      <vt:lpstr>Refined Model</vt:lpstr>
      <vt:lpstr>Residual Analysis: Refined Model</vt:lpstr>
      <vt:lpstr>PowerPoint Presentation</vt:lpstr>
      <vt:lpstr>Winning model</vt:lpstr>
      <vt:lpstr>PowerPoint Presentation</vt:lpstr>
      <vt:lpstr>Conclusion &amp; recommedations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SCM 517 Lego DOE Project</dc:title>
  <dc:creator>Ayush Srivastava</dc:creator>
  <cp:lastModifiedBy>Morris Lu</cp:lastModifiedBy>
  <cp:revision>19</cp:revision>
  <dcterms:created xsi:type="dcterms:W3CDTF">2023-11-30T23:48:44Z</dcterms:created>
  <dcterms:modified xsi:type="dcterms:W3CDTF">2023-12-06T05:08:52Z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